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497" r:id="rId2"/>
    <p:sldId id="460" r:id="rId3"/>
    <p:sldId id="474" r:id="rId4"/>
    <p:sldId id="504" r:id="rId5"/>
    <p:sldId id="505" r:id="rId6"/>
    <p:sldId id="506" r:id="rId7"/>
    <p:sldId id="475" r:id="rId8"/>
    <p:sldId id="509" r:id="rId9"/>
    <p:sldId id="507" r:id="rId10"/>
    <p:sldId id="508" r:id="rId11"/>
    <p:sldId id="510" r:id="rId12"/>
    <p:sldId id="471" r:id="rId13"/>
    <p:sldId id="468" r:id="rId14"/>
    <p:sldId id="501" r:id="rId15"/>
    <p:sldId id="470" r:id="rId16"/>
    <p:sldId id="502" r:id="rId17"/>
    <p:sldId id="469" r:id="rId18"/>
    <p:sldId id="492" r:id="rId19"/>
    <p:sldId id="466" r:id="rId20"/>
    <p:sldId id="478" r:id="rId21"/>
    <p:sldId id="490" r:id="rId22"/>
    <p:sldId id="462" r:id="rId23"/>
    <p:sldId id="465" r:id="rId24"/>
    <p:sldId id="495" r:id="rId25"/>
    <p:sldId id="498" r:id="rId26"/>
    <p:sldId id="488" r:id="rId27"/>
    <p:sldId id="499" r:id="rId28"/>
    <p:sldId id="500" r:id="rId29"/>
    <p:sldId id="489" r:id="rId30"/>
    <p:sldId id="494" r:id="rId31"/>
    <p:sldId id="479" r:id="rId32"/>
    <p:sldId id="485" r:id="rId33"/>
    <p:sldId id="486" r:id="rId34"/>
    <p:sldId id="481" r:id="rId35"/>
    <p:sldId id="482" r:id="rId36"/>
    <p:sldId id="483" r:id="rId37"/>
    <p:sldId id="487" r:id="rId38"/>
    <p:sldId id="484" r:id="rId39"/>
    <p:sldId id="503"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F7FFD0"/>
    <a:srgbClr val="EAFBB9"/>
    <a:srgbClr val="EFF4FF"/>
    <a:srgbClr val="E4F0FF"/>
    <a:srgbClr val="D2E6FA"/>
    <a:srgbClr val="B9E5FA"/>
    <a:srgbClr val="FBF3E0"/>
    <a:srgbClr val="FBF4D5"/>
    <a:srgbClr val="328541"/>
    <a:srgbClr val="3D9F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058" autoAdjust="0"/>
  </p:normalViewPr>
  <p:slideViewPr>
    <p:cSldViewPr snapToGrid="0" snapToObjects="1">
      <p:cViewPr varScale="1">
        <p:scale>
          <a:sx n="82" d="100"/>
          <a:sy n="82" d="100"/>
        </p:scale>
        <p:origin x="-2408" y="-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9/4/19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9/4/19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image" Target="../media/image10.png"/></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Accélération de particules</a:t>
            </a:r>
            <a:r>
              <a:rPr lang="en-US" sz="1200" baseline="0" dirty="0" smtClean="0">
                <a:solidFill>
                  <a:schemeClr val="tx1"/>
                </a:solidFill>
                <a:latin typeface="+mn-lt"/>
                <a:cs typeface="+mn-cs"/>
              </a:rPr>
              <a:t> dans les chocs relativistes, micro-physique nécessaire pour modéliser les termes sources que les simulations sur grille ne résolvent pas.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être hébergé sur le site de démonstration de Mathematica après une phase de reviewing</a:t>
            </a:r>
          </a:p>
          <a:p>
            <a:r>
              <a:rPr lang="en-US" baseline="0" dirty="0" smtClean="0"/>
              <a:t>Illustration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neva"/>
                <a:cs typeface="Geneva"/>
              </a:rPr>
              <a:t>TD en</a:t>
            </a:r>
            <a:r>
              <a:rPr lang="en-US" baseline="0" dirty="0">
                <a:solidFill>
                  <a:srgbClr val="000000"/>
                </a:solidFill>
                <a:latin typeface="Geneva"/>
                <a:cs typeface="Geneva"/>
              </a:rPr>
              <a:t> ½ groupe pour la résolution de problèmes w/ évaluation de la démarche</a:t>
            </a:r>
            <a:endParaRPr lang="en-US"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latin typeface="Geneva"/>
              <a:cs typeface="Geneva"/>
            </a:endParaRPr>
          </a:p>
          <a:p>
            <a:r>
              <a:rPr lang="en-US" baseline="0" dirty="0" smtClean="0"/>
              <a:t>Agnès Ma</a:t>
            </a:r>
            <a:r>
              <a:rPr lang="en-US" baseline="0" dirty="0" smtClean="0"/>
              <a:t>ître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TP informatiques : mise en place de </a:t>
            </a:r>
            <a:r>
              <a:rPr lang="en-US" sz="1200" kern="1200">
                <a:solidFill>
                  <a:schemeClr val="tx1"/>
                </a:solidFill>
                <a:effectLst/>
                <a:latin typeface="+mn-lt"/>
                <a:ea typeface="+mn-ea"/>
                <a:cs typeface="+mn-cs"/>
              </a:rPr>
              <a:t>réseau de machines virtuelles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Avec</a:t>
            </a:r>
            <a:r>
              <a:rPr lang="en-US" sz="1200" kern="1200" baseline="0">
                <a:solidFill>
                  <a:schemeClr val="tx1"/>
                </a:solidFill>
                <a:effectLst/>
                <a:latin typeface="+mn-lt"/>
                <a:ea typeface="+mn-ea"/>
                <a:cs typeface="+mn-cs"/>
              </a:rPr>
              <a:t> Frédéric Daigne, TP numériques comme la résolution des équations de structure de Tolman-Oppenheimer-Volkoff dans une étoile à neutrons</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26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27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28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29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37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9/4/19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9/4/19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9/4/19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9/4/19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png"/><Relationship Id="rId7" Type="http://schemas.microsoft.com/office/2007/relationships/hdphoto" Target="../media/hdphoto2.wdp"/><Relationship Id="rId8" Type="http://schemas.openxmlformats.org/officeDocument/2006/relationships/image" Target="../media/image5.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2.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demonstrations.wolfram.com/TrajectoryOfATestMassInARochePotential/" TargetMode="External"/><Relationship Id="rId4" Type="http://schemas.openxmlformats.org/officeDocument/2006/relationships/image" Target="../media/image33.png"/><Relationship Id="rId5" Type="http://schemas.openxmlformats.org/officeDocument/2006/relationships/image" Target="../media/image10.png"/><Relationship Id="rId6" Type="http://schemas.openxmlformats.org/officeDocument/2006/relationships/image" Target="../media/image34.jp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10.png"/><Relationship Id="rId6"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0.png"/><Relationship Id="rId5"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5" Type="http://schemas.openxmlformats.org/officeDocument/2006/relationships/image" Target="../media/image1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6.jpeg"/><Relationship Id="rId8"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78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3440536" y="4219501"/>
            <a:ext cx="3824459" cy="1261884"/>
          </a:xfrm>
          <a:prstGeom prst="rect">
            <a:avLst/>
          </a:prstGeom>
          <a:solidFill>
            <a:schemeClr val="bg1">
              <a:alpha val="48000"/>
            </a:schemeClr>
          </a:solidFill>
          <a:ln>
            <a:solidFill>
              <a:schemeClr val="tx1"/>
            </a:solidFill>
          </a:ln>
        </p:spPr>
        <p:txBody>
          <a:bodyPr wrap="square" rtlCol="0">
            <a:spAutoFit/>
          </a:bodyPr>
          <a:lstStyle/>
          <a:p>
            <a:pPr algn="ctr"/>
            <a:endParaRPr lang="en-US" sz="2400" b="1" dirty="0" smtClean="0">
              <a:latin typeface="Geneva"/>
              <a:cs typeface="Geneva"/>
            </a:endParaRPr>
          </a:p>
          <a:p>
            <a:pPr algn="ctr"/>
            <a:r>
              <a:rPr lang="en-US" sz="3200" b="1" dirty="0" smtClean="0">
                <a:latin typeface="Geneva"/>
                <a:cs typeface="Geneva"/>
              </a:rPr>
              <a:t>Ileyk El </a:t>
            </a:r>
            <a:r>
              <a:rPr lang="en-US" sz="3200" b="1" dirty="0" err="1" smtClean="0">
                <a:latin typeface="Geneva"/>
                <a:cs typeface="Geneva"/>
              </a:rPr>
              <a:t>Mellah</a:t>
            </a:r>
            <a:endParaRPr lang="en-US" sz="3200" b="1" dirty="0" smtClean="0">
              <a:latin typeface="Geneva"/>
              <a:cs typeface="Geneva"/>
            </a:endParaRPr>
          </a:p>
          <a:p>
            <a:pPr algn="ctr"/>
            <a:r>
              <a:rPr lang="en-US" sz="2000" b="1" dirty="0" smtClean="0">
                <a:latin typeface="Geneva"/>
                <a:cs typeface="Geneva"/>
              </a:rPr>
              <a:t> </a:t>
            </a:r>
          </a:p>
        </p:txBody>
      </p:sp>
      <p:sp>
        <p:nvSpPr>
          <p:cNvPr id="15" name="Rounded Rectangle 14"/>
          <p:cNvSpPr/>
          <p:nvPr/>
        </p:nvSpPr>
        <p:spPr>
          <a:xfrm>
            <a:off x="2377366" y="536299"/>
            <a:ext cx="6187059" cy="1229488"/>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1" dirty="0">
              <a:solidFill>
                <a:srgbClr val="000000"/>
              </a:solidFill>
              <a:latin typeface="Geneva"/>
              <a:cs typeface="Geneva"/>
            </a:endParaRPr>
          </a:p>
          <a:p>
            <a:pPr algn="ctr"/>
            <a:r>
              <a:rPr lang="en-US" sz="2800" b="1" dirty="0" smtClean="0">
                <a:solidFill>
                  <a:srgbClr val="000000"/>
                </a:solidFill>
                <a:latin typeface="Geneva"/>
                <a:cs typeface="Geneva"/>
              </a:rPr>
              <a:t>Audition Ma</a:t>
            </a:r>
            <a:r>
              <a:rPr lang="en-US" sz="2800" b="1" dirty="0" smtClean="0">
                <a:solidFill>
                  <a:srgbClr val="000000"/>
                </a:solidFill>
                <a:latin typeface="Geneva"/>
                <a:cs typeface="Geneva"/>
              </a:rPr>
              <a:t>ître de conférences -</a:t>
            </a:r>
          </a:p>
          <a:p>
            <a:pPr algn="ctr"/>
            <a:r>
              <a:rPr lang="en-US" sz="2800" b="1" dirty="0" smtClean="0">
                <a:solidFill>
                  <a:srgbClr val="000000"/>
                </a:solidFill>
                <a:latin typeface="Geneva"/>
                <a:cs typeface="Geneva"/>
              </a:rPr>
              <a:t>Institut d’Astrophysique de Paris</a:t>
            </a:r>
          </a:p>
          <a:p>
            <a:pPr algn="ctr"/>
            <a:endParaRPr lang="en-US" sz="2800" b="1" dirty="0">
              <a:solidFill>
                <a:srgbClr val="000000"/>
              </a:solidFill>
              <a:latin typeface="Geneva"/>
              <a:cs typeface="Geneva"/>
            </a:endParaRPr>
          </a:p>
        </p:txBody>
      </p:sp>
      <p:sp>
        <p:nvSpPr>
          <p:cNvPr id="4" name="Rectangle 3"/>
          <p:cNvSpPr/>
          <p:nvPr/>
        </p:nvSpPr>
        <p:spPr>
          <a:xfrm>
            <a:off x="0" y="-14939"/>
            <a:ext cx="1621395" cy="6858000"/>
          </a:xfrm>
          <a:prstGeom prst="rect">
            <a:avLst/>
          </a:prstGeom>
          <a:solidFill>
            <a:schemeClr val="lt1">
              <a:alpha val="35000"/>
            </a:schemeClr>
          </a:solidFill>
          <a:ln>
            <a:noFill/>
          </a:ln>
          <a:effectLst>
            <a:outerShdw blurRad="82550" dir="2700000" sx="110000" sy="110000" algn="tl" rotWithShape="0">
              <a:srgbClr val="000000"/>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Papyrus"/>
              <a:cs typeface="Papyrus"/>
            </a:endParaRPr>
          </a:p>
        </p:txBody>
      </p:sp>
      <p:pic>
        <p:nvPicPr>
          <p:cNvPr id="8" name="Picture 3" descr="Screen Shot 2016-09-18 at 2.29.32 PM.png"/>
          <p:cNvPicPr>
            <a:picLocks noChangeAspect="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rot="16200000">
            <a:off x="-150088" y="863432"/>
            <a:ext cx="1911752" cy="679383"/>
          </a:xfrm>
          <a:prstGeom prst="rect">
            <a:avLst/>
          </a:prstGeom>
        </p:spPr>
      </p:pic>
      <p:pic>
        <p:nvPicPr>
          <p:cNvPr id="2" name="Image 1" descr="FWO.png"/>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 uri="{28A0092B-C50C-407E-A947-70E740481C1C}">
                <a14:useLocalDpi xmlns:a14="http://schemas.microsoft.com/office/drawing/2010/main" val="0"/>
              </a:ext>
            </a:extLst>
          </a:blip>
          <a:stretch>
            <a:fillRect/>
          </a:stretch>
        </p:blipFill>
        <p:spPr>
          <a:xfrm>
            <a:off x="81520" y="5830793"/>
            <a:ext cx="1460500" cy="570891"/>
          </a:xfrm>
          <a:prstGeom prst="rect">
            <a:avLst/>
          </a:prstGeom>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pic>
        <p:nvPicPr>
          <p:cNvPr id="6" name="Image 5" descr="marie_curie_log.pn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rot="16200000">
            <a:off x="-203694" y="3327120"/>
            <a:ext cx="2051833" cy="1231100"/>
          </a:xfrm>
          <a:prstGeom prst="rect">
            <a:avLst/>
          </a:prstGeom>
        </p:spPr>
      </p:pic>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
        <p:nvSpPr>
          <p:cNvPr id="3" name="Rectangle 2"/>
          <p:cNvSpPr/>
          <p:nvPr/>
        </p:nvSpPr>
        <p:spPr>
          <a:xfrm>
            <a:off x="3245806" y="2018705"/>
            <a:ext cx="4572000" cy="646331"/>
          </a:xfrm>
          <a:prstGeom prst="rect">
            <a:avLst/>
          </a:prstGeom>
          <a:ln>
            <a:noFill/>
          </a:ln>
        </p:spPr>
        <p:txBody>
          <a:bodyPr>
            <a:spAutoFit/>
          </a:bodyPr>
          <a:lstStyle/>
          <a:p>
            <a:pPr algn="ctr"/>
            <a:r>
              <a:rPr lang="en-US" b="1">
                <a:solidFill>
                  <a:srgbClr val="000000"/>
                </a:solidFill>
                <a:latin typeface="Geneva"/>
                <a:cs typeface="Geneva"/>
              </a:rPr>
              <a:t>Sorbonne Université</a:t>
            </a:r>
          </a:p>
          <a:p>
            <a:pPr algn="ctr"/>
            <a:r>
              <a:rPr lang="en-US" b="1">
                <a:solidFill>
                  <a:srgbClr val="000000"/>
                </a:solidFill>
                <a:latin typeface="Geneva"/>
                <a:cs typeface="Geneva"/>
              </a:rPr>
              <a:t>Avril 2019</a:t>
            </a:r>
          </a:p>
        </p:txBody>
      </p:sp>
    </p:spTree>
    <p:extLst>
      <p:ext uri="{BB962C8B-B14F-4D97-AF65-F5344CB8AC3E}">
        <p14:creationId xmlns:p14="http://schemas.microsoft.com/office/powerpoint/2010/main" val="35323228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27274131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visée</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8196762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7" name="Rounded Rectangle 39"/>
          <p:cNvSpPr/>
          <p:nvPr/>
        </p:nvSpPr>
        <p:spPr>
          <a:xfrm>
            <a:off x="3288259" y="860760"/>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881247"/>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grpSp>
        <p:nvGrpSpPr>
          <p:cNvPr id="18" name="Grouper 17"/>
          <p:cNvGrpSpPr/>
          <p:nvPr/>
        </p:nvGrpSpPr>
        <p:grpSpPr>
          <a:xfrm>
            <a:off x="137757" y="1359118"/>
            <a:ext cx="6075389" cy="2143330"/>
            <a:chOff x="107155" y="1359118"/>
            <a:chExt cx="6075389" cy="2143330"/>
          </a:xfrm>
        </p:grpSpPr>
        <p:sp>
          <p:nvSpPr>
            <p:cNvPr id="14" name="Rectangle 13"/>
            <p:cNvSpPr/>
            <p:nvPr/>
          </p:nvSpPr>
          <p:spPr>
            <a:xfrm>
              <a:off x="107155" y="1757355"/>
              <a:ext cx="6075389" cy="1745093"/>
            </a:xfrm>
            <a:prstGeom prst="rect">
              <a:avLst/>
            </a:prstGeom>
          </p:spPr>
          <p:txBody>
            <a:bodyPr wrap="square">
              <a:spAutoFit/>
            </a:bodyPr>
            <a:lstStyle/>
            <a:p>
              <a:pPr marL="171450" lvl="0" indent="-171450">
                <a:lnSpc>
                  <a:spcPct val="120000"/>
                </a:lnSpc>
                <a:buSzPct val="100000"/>
                <a:buBlip>
                  <a:blip r:embed="rId4"/>
                </a:buBlip>
              </a:pPr>
              <a:r>
                <a:rPr lang="en-US">
                  <a:solidFill>
                    <a:srgbClr val="000000"/>
                  </a:solidFill>
                  <a:latin typeface="Geneva"/>
                  <a:cs typeface="Geneva"/>
                </a:rPr>
                <a:t> lois de conservation</a:t>
              </a:r>
            </a:p>
            <a:p>
              <a:pPr lvl="0">
                <a:lnSpc>
                  <a:spcPct val="120000"/>
                </a:lnSpc>
                <a:buSzPct val="100000"/>
              </a:pPr>
              <a:r>
                <a:rPr lang="en-US" b="1">
                  <a:solidFill>
                    <a:srgbClr val="000000"/>
                  </a:solidFill>
                  <a:latin typeface="Geneva"/>
                  <a:cs typeface="Geneva"/>
                </a:rPr>
                <a:t>   (magnéto-)hydrodynamiques</a:t>
              </a:r>
            </a:p>
            <a:p>
              <a:pPr marL="171450" indent="-171450">
                <a:lnSpc>
                  <a:spcPct val="120000"/>
                </a:lnSpc>
                <a:buSzPct val="100000"/>
                <a:buBlip>
                  <a:blip r:embed="rId4"/>
                </a:buBlip>
              </a:pPr>
              <a:r>
                <a:rPr lang="en-US">
                  <a:solidFill>
                    <a:srgbClr val="000000"/>
                  </a:solidFill>
                  <a:latin typeface="Geneva"/>
                  <a:cs typeface="Geneva"/>
                </a:rPr>
                <a:t> classique ou relativiste</a:t>
              </a:r>
            </a:p>
            <a:p>
              <a:pPr marL="171450" lvl="0" indent="-171450">
                <a:lnSpc>
                  <a:spcPct val="120000"/>
                </a:lnSpc>
                <a:buSzPct val="100000"/>
                <a:buBlip>
                  <a:blip r:embed="rId4"/>
                </a:buBlip>
              </a:pPr>
              <a:r>
                <a:rPr lang="en-US">
                  <a:solidFill>
                    <a:srgbClr val="000000"/>
                  </a:solidFill>
                  <a:latin typeface="Geneva"/>
                  <a:cs typeface="Geneva"/>
                </a:rPr>
                <a:t> compressible &amp; résistif</a:t>
              </a:r>
            </a:p>
            <a:p>
              <a:pPr marL="171450" lvl="0" indent="-171450">
                <a:lnSpc>
                  <a:spcPct val="120000"/>
                </a:lnSpc>
                <a:buSzPct val="100000"/>
                <a:buBlip>
                  <a:blip r:embed="rId4"/>
                </a:buBlip>
              </a:pPr>
              <a:r>
                <a:rPr lang="en-US">
                  <a:solidFill>
                    <a:srgbClr val="000000"/>
                  </a:solidFill>
                  <a:latin typeface="Geneva"/>
                  <a:cs typeface="Geneva"/>
                </a:rPr>
                <a:t> </a:t>
              </a:r>
              <a:r>
                <a:rPr lang="en-US">
                  <a:solidFill>
                    <a:srgbClr val="000000"/>
                  </a:solidFill>
                  <a:latin typeface="Geneva"/>
                  <a:cs typeface="Geneva"/>
                </a:rPr>
                <a:t>transfert radiatif</a:t>
              </a:r>
            </a:p>
          </p:txBody>
        </p:sp>
        <p:sp>
          <p:nvSpPr>
            <p:cNvPr id="10" name="Rounded Rectangle 39"/>
            <p:cNvSpPr/>
            <p:nvPr/>
          </p:nvSpPr>
          <p:spPr>
            <a:xfrm>
              <a:off x="156003" y="135911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grpSp>
      <p:grpSp>
        <p:nvGrpSpPr>
          <p:cNvPr id="20" name="Grouper 19"/>
          <p:cNvGrpSpPr/>
          <p:nvPr/>
        </p:nvGrpSpPr>
        <p:grpSpPr>
          <a:xfrm>
            <a:off x="3841794" y="2551043"/>
            <a:ext cx="4237175" cy="1449348"/>
            <a:chOff x="3841794" y="2627538"/>
            <a:chExt cx="4237175" cy="1449348"/>
          </a:xfrm>
        </p:grpSpPr>
        <p:sp>
          <p:nvSpPr>
            <p:cNvPr id="11" name="Rounded Rectangle 39"/>
            <p:cNvSpPr/>
            <p:nvPr/>
          </p:nvSpPr>
          <p:spPr>
            <a:xfrm>
              <a:off x="3878430" y="262753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3" name="Rectangle 12"/>
            <p:cNvSpPr/>
            <p:nvPr/>
          </p:nvSpPr>
          <p:spPr>
            <a:xfrm>
              <a:off x="3841794" y="2664192"/>
              <a:ext cx="4237175" cy="1412694"/>
            </a:xfrm>
            <a:prstGeom prst="rect">
              <a:avLst/>
            </a:prstGeom>
          </p:spPr>
          <p:txBody>
            <a:bodyPr wrap="square">
              <a:spAutoFit/>
            </a:bodyPr>
            <a:lstStyle/>
            <a:p>
              <a:pPr lvl="0">
                <a:lnSpc>
                  <a:spcPct val="120000"/>
                </a:lnSpc>
                <a:buSzPct val="100000"/>
              </a:pPr>
              <a:endParaRPr lang="en-US">
                <a:solidFill>
                  <a:srgbClr val="000000"/>
                </a:solidFill>
                <a:latin typeface="Geneva"/>
                <a:cs typeface="Geneva"/>
              </a:endParaRPr>
            </a:p>
            <a:p>
              <a:pPr marL="171450" indent="-171450">
                <a:lnSpc>
                  <a:spcPct val="120000"/>
                </a:lnSpc>
                <a:buSzPct val="100000"/>
                <a:buBlip>
                  <a:blip r:embed="rId4"/>
                </a:buBlip>
              </a:pPr>
              <a:r>
                <a:rPr lang="en-US">
                  <a:solidFill>
                    <a:srgbClr val="000000"/>
                  </a:solidFill>
                  <a:latin typeface="Geneva"/>
                  <a:cs typeface="Geneva"/>
                </a:rPr>
                <a:t> volumes finis </a:t>
              </a:r>
            </a:p>
            <a:p>
              <a:pPr marL="171450" indent="-171450">
                <a:lnSpc>
                  <a:spcPct val="120000"/>
                </a:lnSpc>
                <a:buSzPct val="100000"/>
                <a:buBlip>
                  <a:blip r:embed="rId4"/>
                </a:buBlip>
              </a:pPr>
              <a:r>
                <a:rPr lang="en-US" b="1">
                  <a:solidFill>
                    <a:srgbClr val="000000"/>
                  </a:solidFill>
                  <a:latin typeface="Geneva"/>
                  <a:cs typeface="Geneva"/>
                </a:rPr>
                <a:t> maille adaptative</a:t>
              </a:r>
            </a:p>
            <a:p>
              <a:pPr marL="171450" indent="-171450">
                <a:lnSpc>
                  <a:spcPct val="120000"/>
                </a:lnSpc>
                <a:buSzPct val="100000"/>
                <a:buBlip>
                  <a:blip r:embed="rId4"/>
                </a:buBlip>
              </a:pPr>
              <a:r>
                <a:rPr lang="en-US">
                  <a:solidFill>
                    <a:srgbClr val="000000"/>
                  </a:solidFill>
                  <a:latin typeface="Geneva"/>
                  <a:cs typeface="Geneva"/>
                </a:rPr>
                <a:t> géométries multiples</a:t>
              </a:r>
            </a:p>
          </p:txBody>
        </p:sp>
      </p:grpSp>
      <p:grpSp>
        <p:nvGrpSpPr>
          <p:cNvPr id="4" name="Grouper 3"/>
          <p:cNvGrpSpPr/>
          <p:nvPr/>
        </p:nvGrpSpPr>
        <p:grpSpPr>
          <a:xfrm>
            <a:off x="165126" y="4223527"/>
            <a:ext cx="4582975" cy="1187621"/>
            <a:chOff x="116278" y="3898255"/>
            <a:chExt cx="4582975" cy="1187621"/>
          </a:xfrm>
        </p:grpSpPr>
        <p:sp>
          <p:nvSpPr>
            <p:cNvPr id="12" name="Rounded Rectangle 39"/>
            <p:cNvSpPr/>
            <p:nvPr/>
          </p:nvSpPr>
          <p:spPr>
            <a:xfrm>
              <a:off x="140702" y="3898255"/>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5" name="Rectangle 14"/>
            <p:cNvSpPr/>
            <p:nvPr/>
          </p:nvSpPr>
          <p:spPr>
            <a:xfrm>
              <a:off x="116278" y="4005580"/>
              <a:ext cx="4582975" cy="1080296"/>
            </a:xfrm>
            <a:prstGeom prst="rect">
              <a:avLst/>
            </a:prstGeom>
          </p:spPr>
          <p:txBody>
            <a:bodyPr wrap="square">
              <a:spAutoFit/>
            </a:bodyPr>
            <a:lstStyle/>
            <a:p>
              <a:pPr>
                <a:lnSpc>
                  <a:spcPct val="120000"/>
                </a:lnSpc>
                <a:buSzPct val="100000"/>
              </a:pPr>
              <a:endParaRPr lang="en-US">
                <a:solidFill>
                  <a:srgbClr val="000000"/>
                </a:solidFill>
                <a:latin typeface="Geneva"/>
                <a:cs typeface="Geneva"/>
              </a:endParaRPr>
            </a:p>
            <a:p>
              <a:pPr marL="171450" lvl="0" indent="-171450">
                <a:lnSpc>
                  <a:spcPct val="120000"/>
                </a:lnSpc>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lnSpc>
                  <a:spcPct val="120000"/>
                </a:lnSpc>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grpSp>
      <p:grpSp>
        <p:nvGrpSpPr>
          <p:cNvPr id="9" name="Grouper 8"/>
          <p:cNvGrpSpPr/>
          <p:nvPr/>
        </p:nvGrpSpPr>
        <p:grpSpPr>
          <a:xfrm>
            <a:off x="446711" y="5422471"/>
            <a:ext cx="3447362" cy="1173099"/>
            <a:chOff x="79498" y="3008390"/>
            <a:chExt cx="3447362" cy="1173099"/>
          </a:xfrm>
        </p:grpSpPr>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8" y="3008390"/>
              <a:ext cx="1654371" cy="1173099"/>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2953" y="3161380"/>
              <a:ext cx="1853907" cy="863147"/>
            </a:xfrm>
            <a:prstGeom prst="rect">
              <a:avLst/>
            </a:prstGeom>
          </p:spPr>
        </p:pic>
      </p:grpSp>
      <p:grpSp>
        <p:nvGrpSpPr>
          <p:cNvPr id="3" name="Grouper 2"/>
          <p:cNvGrpSpPr/>
          <p:nvPr/>
        </p:nvGrpSpPr>
        <p:grpSpPr>
          <a:xfrm>
            <a:off x="4770136" y="4223527"/>
            <a:ext cx="4455876" cy="1497727"/>
            <a:chOff x="116279" y="5236173"/>
            <a:chExt cx="4455876" cy="1497727"/>
          </a:xfrm>
        </p:grpSpPr>
        <p:sp>
          <p:nvSpPr>
            <p:cNvPr id="16" name="Rectangle 15"/>
            <p:cNvSpPr/>
            <p:nvPr/>
          </p:nvSpPr>
          <p:spPr>
            <a:xfrm>
              <a:off x="116279" y="5321206"/>
              <a:ext cx="4455876" cy="1412694"/>
            </a:xfrm>
            <a:prstGeom prst="rect">
              <a:avLst/>
            </a:prstGeom>
          </p:spPr>
          <p:txBody>
            <a:bodyPr wrap="square">
              <a:spAutoFit/>
            </a:bodyPr>
            <a:lstStyle/>
            <a:p>
              <a:pPr lvl="0">
                <a:lnSpc>
                  <a:spcPct val="120000"/>
                </a:lnSpc>
                <a:buSzPct val="100000"/>
              </a:pPr>
              <a:r>
                <a:rPr lang="en-US">
                  <a:solidFill>
                    <a:srgbClr val="000000"/>
                  </a:solidFill>
                  <a:latin typeface="Geneva"/>
                  <a:cs typeface="Geneva"/>
                </a:rPr>
                <a:t> </a:t>
              </a:r>
            </a:p>
            <a:p>
              <a:pPr marL="171450" lvl="0" indent="-171450">
                <a:lnSpc>
                  <a:spcPct val="120000"/>
                </a:lnSpc>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lnSpc>
                  <a:spcPct val="120000"/>
                </a:lnSpc>
                <a:buSzPct val="100000"/>
                <a:buBlip>
                  <a:blip r:embed="rId4"/>
                </a:buBlip>
              </a:pPr>
              <a:r>
                <a:rPr lang="en-US" b="1">
                  <a:solidFill>
                    <a:srgbClr val="000000"/>
                  </a:solidFill>
                  <a:latin typeface="Geneva"/>
                  <a:cs typeface="Geneva"/>
                </a:rPr>
                <a:t> conservation du moment angulaire</a:t>
              </a:r>
            </a:p>
            <a:p>
              <a:pPr marL="171450" lvl="0" indent="-171450">
                <a:lnSpc>
                  <a:spcPct val="120000"/>
                </a:lnSpc>
                <a:buSzPct val="100000"/>
                <a:buBlip>
                  <a:blip r:embed="rId4"/>
                </a:buBlip>
              </a:pPr>
              <a:r>
                <a:rPr lang="en-US">
                  <a:solidFill>
                    <a:srgbClr val="000000"/>
                  </a:solidFill>
                  <a:latin typeface="Geneva"/>
                  <a:cs typeface="Geneva"/>
                </a:rPr>
                <a:t> flux visqueux</a:t>
              </a:r>
            </a:p>
          </p:txBody>
        </p:sp>
        <p:sp>
          <p:nvSpPr>
            <p:cNvPr id="28" name="Rounded Rectangle 39"/>
            <p:cNvSpPr/>
            <p:nvPr/>
          </p:nvSpPr>
          <p:spPr>
            <a:xfrm>
              <a:off x="152914" y="5236173"/>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grpSp>
      <p:sp>
        <p:nvSpPr>
          <p:cNvPr id="23" name="Rectangle 2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4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4" name="Grouper 3"/>
          <p:cNvGrpSpPr/>
          <p:nvPr/>
        </p:nvGrpSpPr>
        <p:grpSpPr>
          <a:xfrm>
            <a:off x="137706" y="555779"/>
            <a:ext cx="9314142" cy="1947579"/>
            <a:chOff x="137705" y="557769"/>
            <a:chExt cx="9314142" cy="1947579"/>
          </a:xfrm>
        </p:grpSpPr>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5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elmellah_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4" name="Grouper 3"/>
          <p:cNvGrpSpPr/>
          <p:nvPr/>
        </p:nvGrpSpPr>
        <p:grpSpPr>
          <a:xfrm>
            <a:off x="135317" y="751975"/>
            <a:ext cx="6122474" cy="1413900"/>
            <a:chOff x="3112041" y="2575731"/>
            <a:chExt cx="6122474" cy="1413900"/>
          </a:xfrm>
        </p:grpSpPr>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6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0019182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132211" y="758567"/>
            <a:ext cx="6304077" cy="1621634"/>
            <a:chOff x="3303556" y="1968837"/>
            <a:chExt cx="6304077" cy="1621634"/>
          </a:xfrm>
        </p:grpSpPr>
        <p:grpSp>
          <p:nvGrpSpPr>
            <p:cNvPr id="4" name="Grouper 3"/>
            <p:cNvGrpSpPr/>
            <p:nvPr/>
          </p:nvGrpSpPr>
          <p:grpSpPr>
            <a:xfrm>
              <a:off x="3303556" y="1968837"/>
              <a:ext cx="6304077" cy="965911"/>
              <a:chOff x="182615" y="4247064"/>
              <a:chExt cx="6304077" cy="965911"/>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82615" y="4812865"/>
                <a:ext cx="6304077" cy="400110"/>
              </a:xfrm>
              <a:prstGeom prst="rect">
                <a:avLst/>
              </a:prstGeom>
            </p:spPr>
            <p:txBody>
              <a:bodyPr wrap="square">
                <a:spAutoFit/>
              </a:bodyPr>
              <a:lstStyle/>
              <a:p>
                <a:pPr marL="171450" lvl="0" indent="-171450">
                  <a:lnSpc>
                    <a:spcPct val="130000"/>
                  </a:lnSpc>
                  <a:buSzPct val="100000"/>
                  <a:buBlip>
                    <a:blip r:embed="rId3"/>
                  </a:buBlip>
                </a:pPr>
                <a:r>
                  <a:rPr lang="en-US" sz="1600">
                    <a:solidFill>
                      <a:srgbClr val="000000"/>
                    </a:solidFill>
                    <a:latin typeface="Geneva"/>
                    <a:cs typeface="Geneva"/>
                  </a:rPr>
                  <a:t> Des </a:t>
                </a:r>
                <a:r>
                  <a:rPr lang="en-US" sz="1600" b="1">
                    <a:solidFill>
                      <a:srgbClr val="000000"/>
                    </a:solidFill>
                    <a:latin typeface="Geneva"/>
                    <a:cs typeface="Geneva"/>
                  </a:rPr>
                  <a:t>disques peuvent </a:t>
                </a:r>
                <a:r>
                  <a:rPr lang="en-US" sz="1600" b="1">
                    <a:solidFill>
                      <a:srgbClr val="000000"/>
                    </a:solidFill>
                    <a:latin typeface="Geneva"/>
                    <a:cs typeface="Geneva"/>
                  </a:rPr>
                  <a:t>être </a:t>
                </a:r>
                <a:r>
                  <a:rPr lang="en-US" sz="1600" b="1">
                    <a:solidFill>
                      <a:srgbClr val="000000"/>
                    </a:solidFill>
                    <a:latin typeface="Geneva"/>
                    <a:cs typeface="Geneva"/>
                  </a:rPr>
                  <a:t>formés par capture du vent</a:t>
                </a:r>
              </a:p>
            </p:txBody>
          </p:sp>
        </p:grpSp>
        <p:sp>
          <p:nvSpPr>
            <p:cNvPr id="16" name="Rectangle 15"/>
            <p:cNvSpPr/>
            <p:nvPr/>
          </p:nvSpPr>
          <p:spPr>
            <a:xfrm>
              <a:off x="3552816" y="2870274"/>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pic>
        <p:nvPicPr>
          <p:cNvPr id="23" name="Image 22" descr="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0983" y="2944500"/>
            <a:ext cx="3522122" cy="2844520"/>
          </a:xfrm>
          <a:prstGeom prst="rect">
            <a:avLst/>
          </a:prstGeom>
        </p:spPr>
      </p:pic>
      <p:sp>
        <p:nvSpPr>
          <p:cNvPr id="25" name="Rounded Rectangle 39"/>
          <p:cNvSpPr/>
          <p:nvPr/>
        </p:nvSpPr>
        <p:spPr>
          <a:xfrm>
            <a:off x="6638652" y="762757"/>
            <a:ext cx="239792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 + AMRVAC</a:t>
            </a:r>
            <a:endParaRPr lang="en-US" sz="1600" b="1" dirty="0">
              <a:solidFill>
                <a:srgbClr val="000000"/>
              </a:solidFill>
              <a:latin typeface="Courier New"/>
              <a:cs typeface="Geneva"/>
            </a:endParaRPr>
          </a:p>
        </p:txBody>
      </p:sp>
      <p:sp>
        <p:nvSpPr>
          <p:cNvPr id="22" name="Rectangle 2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7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82" y="2882353"/>
            <a:ext cx="5201461" cy="32374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141508" y="759320"/>
            <a:ext cx="9000910" cy="1708004"/>
            <a:chOff x="224725" y="5576330"/>
            <a:chExt cx="9000910" cy="1708004"/>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224725" y="6249704"/>
              <a:ext cx="8781743" cy="379591"/>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accéléré </a:t>
              </a:r>
              <a:r>
                <a:rPr lang="en-US" sz="1600">
                  <a:solidFill>
                    <a:srgbClr val="000000"/>
                  </a:solidFill>
                  <a:latin typeface="Geneva"/>
                  <a:cs typeface="Geneva"/>
                </a:rPr>
                <a:t>dans les systèmes binaires </a:t>
              </a:r>
            </a:p>
          </p:txBody>
        </p:sp>
        <p:sp>
          <p:nvSpPr>
            <p:cNvPr id="15" name="Rectangle 14"/>
            <p:cNvSpPr/>
            <p:nvPr/>
          </p:nvSpPr>
          <p:spPr>
            <a:xfrm>
              <a:off x="443670" y="6654418"/>
              <a:ext cx="878196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r>
                <a:rPr lang="en-US" sz="1600">
                  <a:solidFill>
                    <a:srgbClr val="000000"/>
                  </a:solidFill>
                  <a:latin typeface="Geneva"/>
                  <a:cs typeface="Geneva"/>
                </a:rPr>
                <a:t>ne nécessitent pas de remplissage </a:t>
              </a:r>
            </a:p>
            <a:p>
              <a:pPr lvl="0">
                <a:lnSpc>
                  <a:spcPct val="110000"/>
                </a:lnSpc>
                <a:buSzPct val="100000"/>
              </a:pPr>
              <a:r>
                <a:rPr lang="en-US" sz="1600">
                  <a:solidFill>
                    <a:srgbClr val="000000"/>
                  </a:solidFill>
                  <a:latin typeface="Geneva"/>
                  <a:cs typeface="Geneva"/>
                </a:rPr>
                <a:t>    </a:t>
              </a:r>
              <a:r>
                <a:rPr lang="en-US" sz="1600">
                  <a:solidFill>
                    <a:srgbClr val="000000"/>
                  </a:solidFill>
                  <a:latin typeface="Geneva"/>
                  <a:cs typeface="Geneva"/>
                </a:rPr>
                <a:t>de lobe de Roche (eg M101 ULX-1)</a:t>
              </a:r>
            </a:p>
          </p:txBody>
        </p:sp>
      </p:grpSp>
      <p:sp>
        <p:nvSpPr>
          <p:cNvPr id="17" name="Rectangle 1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8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8814245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256581" y="1459547"/>
            <a:ext cx="2860477" cy="1077218"/>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a:p>
            <a:pPr lvl="0">
              <a:buSzPct val="100000"/>
            </a:pPr>
            <a:endParaRPr lang="en-US" sz="1600">
              <a:solidFill>
                <a:srgbClr val="000000"/>
              </a:solidFill>
              <a:latin typeface="Geneva"/>
              <a:cs typeface="Geneva"/>
            </a:endParaRP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Pic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65914" y="3485226"/>
            <a:ext cx="3095575" cy="95410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buSzPct val="100000"/>
            </a:pPr>
            <a:endParaRPr lang="en-US" sz="8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
        <p:nvSpPr>
          <p:cNvPr id="34" name="Rectangle 3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74" name="Rectangle 7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10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18952992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463" y="5035670"/>
            <a:ext cx="1555665" cy="1033653"/>
          </a:xfrm>
          <a:prstGeom prst="rect">
            <a:avLst/>
          </a:prstGeom>
          <a:ln>
            <a:noFill/>
          </a:ln>
          <a:effectLst>
            <a:outerShdw blurRad="190500" algn="tl" rotWithShape="0">
              <a:srgbClr val="000000">
                <a:alpha val="70000"/>
              </a:srgbClr>
            </a:outerShdw>
          </a:effectLst>
        </p:spPr>
      </p:pic>
      <p:grpSp>
        <p:nvGrpSpPr>
          <p:cNvPr id="27" name="Grouper 26"/>
          <p:cNvGrpSpPr/>
          <p:nvPr/>
        </p:nvGrpSpPr>
        <p:grpSpPr>
          <a:xfrm>
            <a:off x="8272814" y="781589"/>
            <a:ext cx="689674" cy="663285"/>
            <a:chOff x="7789194" y="878368"/>
            <a:chExt cx="689674" cy="663285"/>
          </a:xfrm>
        </p:grpSpPr>
        <p:sp>
          <p:nvSpPr>
            <p:cNvPr id="26" name="Ellipse 25"/>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grpSp>
        <p:nvGrpSpPr>
          <p:cNvPr id="33" name="Grouper 32"/>
          <p:cNvGrpSpPr/>
          <p:nvPr/>
        </p:nvGrpSpPr>
        <p:grpSpPr>
          <a:xfrm>
            <a:off x="426048" y="4316094"/>
            <a:ext cx="6202209" cy="1506377"/>
            <a:chOff x="4512892" y="2467380"/>
            <a:chExt cx="6202209" cy="1506377"/>
          </a:xfrm>
        </p:grpSpPr>
        <p:sp>
          <p:nvSpPr>
            <p:cNvPr id="8" name="Rectangle 7"/>
            <p:cNvSpPr/>
            <p:nvPr/>
          </p:nvSpPr>
          <p:spPr>
            <a:xfrm>
              <a:off x="4581116" y="3036169"/>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dirty="0">
                  <a:solidFill>
                    <a:srgbClr val="0000CC"/>
                  </a:solidFill>
                  <a:latin typeface="Geneva"/>
                  <a:cs typeface="Geneva"/>
                </a:rPr>
                <a:t>Frédéric Daigne</a:t>
              </a:r>
            </a:p>
            <a:p>
              <a:pPr marL="628650" lvl="1" indent="-171450">
                <a:buSzPct val="100000"/>
                <a:buBlip>
                  <a:blip r:embed="rId4"/>
                </a:buBlip>
              </a:pPr>
              <a:r>
                <a:rPr lang="en-US" sz="1600" dirty="0">
                  <a:solidFill>
                    <a:srgbClr val="0000CC"/>
                  </a:solidFill>
                  <a:latin typeface="Geneva"/>
                  <a:cs typeface="Geneva"/>
                </a:rPr>
                <a:t> Robert Mochkovitch</a:t>
              </a:r>
            </a:p>
          </p:txBody>
        </p:sp>
        <p:sp>
          <p:nvSpPr>
            <p:cNvPr id="9" name="Rectangle 8"/>
            <p:cNvSpPr/>
            <p:nvPr/>
          </p:nvSpPr>
          <p:spPr>
            <a:xfrm>
              <a:off x="4762460" y="300080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14" name="Rectangle 13"/>
            <p:cNvSpPr/>
            <p:nvPr/>
          </p:nvSpPr>
          <p:spPr>
            <a:xfrm rot="16200000">
              <a:off x="3928980" y="3051292"/>
              <a:ext cx="1506377" cy="338554"/>
            </a:xfrm>
            <a:prstGeom prst="rect">
              <a:avLst/>
            </a:prstGeom>
          </p:spPr>
          <p:txBody>
            <a:bodyPr wrap="square">
              <a:spAutoFit/>
            </a:bodyPr>
            <a:lstStyle/>
            <a:p>
              <a:pPr lvl="0">
                <a:buSzPct val="100000"/>
              </a:pPr>
              <a:r>
                <a:rPr lang="en-US" sz="1600" dirty="0">
                  <a:solidFill>
                    <a:srgbClr val="0000CC"/>
                  </a:solidFill>
                  <a:latin typeface="Geneva"/>
                  <a:cs typeface="Geneva"/>
                </a:rPr>
                <a:t>ASTHUP</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sp>
        <p:nvSpPr>
          <p:cNvPr id="30" name="Rounded Rectangle 39"/>
          <p:cNvSpPr/>
          <p:nvPr/>
        </p:nvSpPr>
        <p:spPr>
          <a:xfrm>
            <a:off x="3970231" y="756104"/>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pic>
        <p:nvPicPr>
          <p:cNvPr id="31" name="Image 30" descr="tidal_disruption_radi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3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nvGrpSpPr>
          <p:cNvPr id="50" name="Grouper 49"/>
          <p:cNvGrpSpPr/>
          <p:nvPr/>
        </p:nvGrpSpPr>
        <p:grpSpPr>
          <a:xfrm>
            <a:off x="3569302" y="3659938"/>
            <a:ext cx="2809060" cy="2918021"/>
            <a:chOff x="3194321" y="3659938"/>
            <a:chExt cx="2809060" cy="2918021"/>
          </a:xfrm>
        </p:grpSpPr>
        <p:pic>
          <p:nvPicPr>
            <p:cNvPr id="34" name="Image 33" descr="disc-jet_Sasha.png"/>
            <p:cNvPicPr>
              <a:picLocks noChangeAspect="1"/>
            </p:cNvPicPr>
            <p:nvPr/>
          </p:nvPicPr>
          <p:blipFill rotWithShape="1">
            <a:blip r:embed="rId6">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pic>
          <p:nvPicPr>
            <p:cNvPr id="39" name="Image 38"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72881">
              <a:off x="3424327" y="3672108"/>
              <a:ext cx="387130" cy="389181"/>
            </a:xfrm>
            <a:prstGeom prst="rect">
              <a:avLst/>
            </a:prstGeom>
          </p:spPr>
        </p:pic>
        <p:cxnSp>
          <p:nvCxnSpPr>
            <p:cNvPr id="40" name="Connecteur droit avec flèche 39"/>
            <p:cNvCxnSpPr/>
            <p:nvPr/>
          </p:nvCxnSpPr>
          <p:spPr>
            <a:xfrm flipH="1" flipV="1">
              <a:off x="3716159" y="4131733"/>
              <a:ext cx="998814" cy="2340514"/>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34" idx="0"/>
            </p:cNvCxnSpPr>
            <p:nvPr/>
          </p:nvCxnSpPr>
          <p:spPr>
            <a:xfrm flipV="1">
              <a:off x="4709437" y="4131733"/>
              <a:ext cx="3665" cy="235859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pic>
          <p:nvPicPr>
            <p:cNvPr id="46" name="Image 45"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511694" y="3658913"/>
              <a:ext cx="387130" cy="389181"/>
            </a:xfrm>
            <a:prstGeom prst="rect">
              <a:avLst/>
            </a:prstGeom>
          </p:spPr>
        </p:pic>
        <p:sp>
          <p:nvSpPr>
            <p:cNvPr id="47" name="Rectangle 46"/>
            <p:cNvSpPr/>
            <p:nvPr/>
          </p:nvSpPr>
          <p:spPr>
            <a:xfrm>
              <a:off x="4078004" y="3659938"/>
              <a:ext cx="583497" cy="338554"/>
            </a:xfrm>
            <a:prstGeom prst="rect">
              <a:avLst/>
            </a:prstGeom>
          </p:spPr>
          <p:txBody>
            <a:bodyPr wrap="square">
              <a:spAutoFit/>
            </a:bodyPr>
            <a:lstStyle/>
            <a:p>
              <a:pPr lvl="0">
                <a:buSzPct val="100000"/>
              </a:pPr>
              <a:r>
                <a:rPr lang="en-US" sz="1600" dirty="0">
                  <a:solidFill>
                    <a:srgbClr val="000000"/>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sp>
        <p:nvSpPr>
          <p:cNvPr id="53" name="Rectangle 52"/>
          <p:cNvSpPr/>
          <p:nvPr/>
        </p:nvSpPr>
        <p:spPr>
          <a:xfrm>
            <a:off x="3990752" y="2287810"/>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54" name="Rectangle 53"/>
          <p:cNvSpPr/>
          <p:nvPr/>
        </p:nvSpPr>
        <p:spPr>
          <a:xfrm>
            <a:off x="4257593" y="238101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 </a:t>
            </a:r>
          </a:p>
        </p:txBody>
      </p:sp>
      <p:sp>
        <p:nvSpPr>
          <p:cNvPr id="45" name="Rectangle 44"/>
          <p:cNvSpPr/>
          <p:nvPr/>
        </p:nvSpPr>
        <p:spPr>
          <a:xfrm>
            <a:off x="3834678" y="2327661"/>
            <a:ext cx="3362234"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absorption </a:t>
            </a:r>
            <a:r>
              <a:rPr lang="en-US" sz="1600" dirty="0">
                <a:latin typeface="Geneva"/>
                <a:cs typeface="Geneva"/>
              </a:rPr>
              <a:t>UV</a:t>
            </a:r>
          </a:p>
          <a:p>
            <a:pPr marL="628650" lvl="1" indent="-171450">
              <a:buSzPct val="100000"/>
              <a:buBlip>
                <a:blip r:embed="rId4"/>
              </a:buBlip>
            </a:pPr>
            <a:r>
              <a:rPr lang="en-US" sz="1600" dirty="0">
                <a:latin typeface="Geneva"/>
                <a:cs typeface="Geneva"/>
              </a:rPr>
              <a:t> </a:t>
            </a:r>
            <a:r>
              <a:rPr lang="en-US" sz="1600" b="1" dirty="0">
                <a:latin typeface="Geneva"/>
                <a:cs typeface="Geneva"/>
              </a:rPr>
              <a:t>clumps </a:t>
            </a:r>
          </a:p>
          <a:p>
            <a:pPr marL="628650" lvl="1" indent="-171450">
              <a:buSzPct val="100000"/>
              <a:buBlip>
                <a:blip r:embed="rId4"/>
              </a:buBlip>
            </a:pPr>
            <a:r>
              <a:rPr lang="en-US" sz="1600" b="1" dirty="0">
                <a:latin typeface="Geneva"/>
                <a:cs typeface="Geneva"/>
              </a:rPr>
              <a:t> transport des neutrinos</a:t>
            </a:r>
          </a:p>
        </p:txBody>
      </p:sp>
      <p:sp>
        <p:nvSpPr>
          <p:cNvPr id="55" name="Rectangle 54"/>
          <p:cNvSpPr/>
          <p:nvPr/>
        </p:nvSpPr>
        <p:spPr>
          <a:xfrm>
            <a:off x="5962432" y="78052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
        <p:nvSpPr>
          <p:cNvPr id="32" name="Rectangle 3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11 / 17</a:t>
            </a:r>
            <a:endParaRPr lang="en-US" sz="1200">
              <a:solidFill>
                <a:srgbClr val="000000"/>
              </a:solidFill>
              <a:latin typeface="Geneva"/>
              <a:cs typeface="Geneva"/>
            </a:endParaRP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6104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9271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24331"/>
            <a:ext cx="751196" cy="777596"/>
          </a:xfrm>
          <a:prstGeom prst="rect">
            <a:avLst/>
          </a:prstGeom>
        </p:spPr>
      </p:pic>
      <p:pic>
        <p:nvPicPr>
          <p:cNvPr id="26" name="Image 25" descr="ENS_Cachan.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648" y="760450"/>
            <a:ext cx="1248625" cy="680891"/>
          </a:xfrm>
          <a:prstGeom prst="rect">
            <a:avLst/>
          </a:prstGeom>
        </p:spPr>
      </p:pic>
      <p:pic>
        <p:nvPicPr>
          <p:cNvPr id="27" name="Image 26" descr="logo_obs_fond-blan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2509" y="169367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J.-F. Lestrade </a:t>
            </a:r>
            <a:r>
              <a:rPr lang="en-US" dirty="0">
                <a:solidFill>
                  <a:srgbClr val="000000"/>
                </a:solidFill>
                <a:latin typeface="Geneva"/>
                <a:cs typeface="Geneva"/>
              </a:rPr>
              <a:t>(M1)</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 Rappaport</a:t>
            </a: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 Casse </a:t>
            </a:r>
            <a:r>
              <a:rPr lang="en-US" smtClean="0">
                <a:solidFill>
                  <a:srgbClr val="000000"/>
                </a:solidFill>
                <a:latin typeface="Geneva"/>
                <a:cs typeface="Geneva"/>
              </a:rPr>
              <a:t>(M2)</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 Casse </a:t>
            </a:r>
            <a:r>
              <a:rPr lang="en-US" dirty="0">
                <a:solidFill>
                  <a:srgbClr val="000000"/>
                </a:solidFill>
                <a:latin typeface="Geneva"/>
                <a:cs typeface="Geneva"/>
              </a:rPr>
              <a:t>&amp; </a:t>
            </a:r>
            <a:r>
              <a:rPr lang="en-US" b="1" dirty="0">
                <a:solidFill>
                  <a:srgbClr val="000000"/>
                </a:solidFill>
                <a:latin typeface="Geneva"/>
                <a:cs typeface="Geneva"/>
              </a:rPr>
              <a:t>A. Goldwurm </a:t>
            </a:r>
            <a:r>
              <a:rPr lang="en-US" dirty="0">
                <a:solidFill>
                  <a:srgbClr val="000000"/>
                </a:solidFill>
                <a:latin typeface="Geneva"/>
                <a:cs typeface="Geneva"/>
              </a:rPr>
              <a:t>à l’APC</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pic>
        <p:nvPicPr>
          <p:cNvPr id="3" name="Image 2" descr="logo_MI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452" y="2916898"/>
            <a:ext cx="1880548" cy="468654"/>
          </a:xfrm>
          <a:prstGeom prst="rect">
            <a:avLst/>
          </a:prstGeom>
        </p:spPr>
      </p:pic>
      <p:sp>
        <p:nvSpPr>
          <p:cNvPr id="15" name="Rectangle 1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 / 17</a:t>
            </a:r>
            <a:endParaRPr lang="en-US" sz="120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130315" y="5202283"/>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4"/>
                </a:buBlip>
              </a:pPr>
              <a:r>
                <a:rPr lang="en-US" sz="1600" dirty="0">
                  <a:solidFill>
                    <a:srgbClr val="000000"/>
                  </a:solidFill>
                  <a:latin typeface="Geneva"/>
                  <a:cs typeface="Geneva"/>
                </a:rPr>
                <a:t> vent de disque</a:t>
              </a:r>
            </a:p>
            <a:p>
              <a:pPr marL="628650" lvl="1" indent="-171450">
                <a:buSzPct val="100000"/>
                <a:buBlip>
                  <a:blip r:embed="rId4"/>
                </a:buBlip>
              </a:pPr>
              <a:r>
                <a:rPr lang="en-US" sz="1600" dirty="0">
                  <a:solidFill>
                    <a:srgbClr val="000000"/>
                  </a:solidFill>
                  <a:latin typeface="Geneva"/>
                  <a:cs typeface="Geneva"/>
                </a:rPr>
                <a:t> interaction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grpSp>
        <p:nvGrpSpPr>
          <p:cNvPr id="4" name="Grouper 3"/>
          <p:cNvGrpSpPr/>
          <p:nvPr/>
        </p:nvGrpSpPr>
        <p:grpSpPr>
          <a:xfrm>
            <a:off x="3907953" y="725337"/>
            <a:ext cx="5177542" cy="4330015"/>
            <a:chOff x="3800263" y="725337"/>
            <a:chExt cx="5137881" cy="4620219"/>
          </a:xfrm>
        </p:grpSpPr>
        <p:pic>
          <p:nvPicPr>
            <p:cNvPr id="11" name="Image 10" descr="spinning-down_luminosity.png"/>
            <p:cNvPicPr>
              <a:picLocks/>
            </p:cNvPicPr>
            <p:nvPr/>
          </p:nvPicPr>
          <p:blipFill>
            <a:blip r:embed="rId5">
              <a:extLst>
                <a:ext uri="{28A0092B-C50C-407E-A947-70E740481C1C}">
                  <a14:useLocalDpi xmlns:a14="http://schemas.microsoft.com/office/drawing/2010/main" val="0"/>
                </a:ext>
              </a:extLst>
            </a:blip>
            <a:stretch>
              <a:fillRect/>
            </a:stretch>
          </p:blipFill>
          <p:spPr>
            <a:xfrm>
              <a:off x="3800263" y="725337"/>
              <a:ext cx="5137881"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328405"/>
            </a:xfrm>
            <a:prstGeom prst="rect">
              <a:avLst/>
            </a:prstGeom>
          </p:spPr>
          <p:txBody>
            <a:bodyPr wrap="square">
              <a:spAutoFit/>
            </a:bodyPr>
            <a:lstStyle/>
            <a:p>
              <a:pPr lvl="0">
                <a:buSzPct val="100000"/>
              </a:pPr>
              <a:r>
                <a:rPr lang="en-US" sz="1400" i="1">
                  <a:latin typeface="Geneva"/>
                  <a:cs typeface="Geneva"/>
                </a:rPr>
                <a:t>El Mellah</a:t>
              </a:r>
            </a:p>
          </p:txBody>
        </p:sp>
      </p:gr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12 / 17</a:t>
            </a:r>
            <a:endParaRPr lang="en-US" sz="1200">
              <a:solidFill>
                <a:srgbClr val="000000"/>
              </a:solidFill>
              <a:latin typeface="Geneva"/>
              <a:cs typeface="Geneva"/>
            </a:endParaRPr>
          </a:p>
        </p:txBody>
      </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tx1"/>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76109" y="683649"/>
            <a:ext cx="8224371" cy="1457979"/>
            <a:chOff x="112745" y="4660862"/>
            <a:chExt cx="8224371" cy="1457979"/>
          </a:xfrm>
        </p:grpSpPr>
        <p:sp>
          <p:nvSpPr>
            <p:cNvPr id="15" name="Rectangle à coins arrondis 14"/>
            <p:cNvSpPr/>
            <p:nvPr/>
          </p:nvSpPr>
          <p:spPr>
            <a:xfrm>
              <a:off x="112745" y="466086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112745" y="5193285"/>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 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compagnon</a:t>
              </a:r>
            </a:p>
          </p:txBody>
        </p:sp>
        <p:sp>
          <p:nvSpPr>
            <p:cNvPr id="32" name="Rectangle 31"/>
            <p:cNvSpPr/>
            <p:nvPr/>
          </p:nvSpPr>
          <p:spPr>
            <a:xfrm>
              <a:off x="282136" y="5759768"/>
              <a:ext cx="4778087" cy="359073"/>
            </a:xfrm>
            <a:prstGeom prst="rect">
              <a:avLst/>
            </a:prstGeom>
          </p:spPr>
          <p:txBody>
            <a:bodyPr wrap="square">
              <a:spAutoFit/>
            </a:bodyPr>
            <a:lstStyle/>
            <a:p>
              <a:pPr marL="285750" lvl="0" indent="-285750">
                <a:lnSpc>
                  <a:spcPct val="110000"/>
                </a:lnSpc>
                <a:buSzPct val="100000"/>
                <a:buFont typeface="Symbol" charset="0"/>
                <a:buChar char=""/>
              </a:pPr>
              <a:r>
                <a:rPr lang="en-US" sz="1600" b="1">
                  <a:solidFill>
                    <a:srgbClr val="000000"/>
                  </a:solidFill>
                  <a:latin typeface="Geneva"/>
                  <a:cs typeface="Geneva"/>
                </a:rPr>
                <a:t>paramétrisation de l’ejecta</a:t>
              </a:r>
            </a:p>
          </p:txBody>
        </p:sp>
      </p:grpSp>
      <p:sp>
        <p:nvSpPr>
          <p:cNvPr id="17" name="Rectangle à coins arrondis 16"/>
          <p:cNvSpPr/>
          <p:nvPr/>
        </p:nvSpPr>
        <p:spPr>
          <a:xfrm>
            <a:off x="6521960" y="16558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grpSp>
        <p:nvGrpSpPr>
          <p:cNvPr id="9" name="Grouper 8"/>
          <p:cNvGrpSpPr/>
          <p:nvPr/>
        </p:nvGrpSpPr>
        <p:grpSpPr>
          <a:xfrm>
            <a:off x="137733" y="4326368"/>
            <a:ext cx="8294033" cy="2423070"/>
            <a:chOff x="175838" y="4028925"/>
            <a:chExt cx="8294033" cy="2423070"/>
          </a:xfrm>
        </p:grpSpPr>
        <p:sp>
          <p:nvSpPr>
            <p:cNvPr id="7" name="Rectangle 6"/>
            <p:cNvSpPr/>
            <p:nvPr/>
          </p:nvSpPr>
          <p:spPr>
            <a:xfrm>
              <a:off x="1417908" y="4750917"/>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Elisabeth Vangioni</a:t>
              </a:r>
            </a:p>
          </p:txBody>
        </p:sp>
        <p:sp>
          <p:nvSpPr>
            <p:cNvPr id="18" name="Rectangle 17"/>
            <p:cNvSpPr/>
            <p:nvPr/>
          </p:nvSpPr>
          <p:spPr>
            <a:xfrm>
              <a:off x="245500" y="4738706"/>
              <a:ext cx="8224371" cy="1713289"/>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Paramétrisation</a:t>
              </a:r>
            </a:p>
            <a:p>
              <a:pPr marL="171450" lvl="0" indent="-171450">
                <a:lnSpc>
                  <a:spcPct val="110000"/>
                </a:lnSpc>
                <a:buSzPct val="100000"/>
                <a:buBlip>
                  <a:blip r:embed="rId3"/>
                </a:buBlip>
              </a:pPr>
              <a:r>
                <a:rPr lang="en-US" sz="1600" b="1">
                  <a:solidFill>
                    <a:srgbClr val="000000"/>
                  </a:solidFill>
                  <a:latin typeface="Geneva"/>
                  <a:cs typeface="Geneva"/>
                </a:rPr>
                <a:t> capture rapide de neutrons</a:t>
              </a:r>
            </a:p>
            <a:p>
              <a:pPr marL="171450" lvl="0" indent="-171450">
                <a:lnSpc>
                  <a:spcPct val="110000"/>
                </a:lnSpc>
                <a:buSzPct val="100000"/>
                <a:buBlip>
                  <a:blip r:embed="rId3"/>
                </a:buBlip>
              </a:pPr>
              <a:r>
                <a:rPr lang="en-US" sz="1600">
                  <a:solidFill>
                    <a:srgbClr val="000000"/>
                  </a:solidFill>
                  <a:latin typeface="Geneva"/>
                  <a:cs typeface="Geneva"/>
                </a:rPr>
                <a:t> refroidissement par émission de neutrinos</a:t>
              </a:r>
            </a:p>
            <a:p>
              <a:pPr lvl="0">
                <a:lnSpc>
                  <a:spcPct val="110000"/>
                </a:lnSpc>
                <a:buSzPct val="100000"/>
              </a:pPr>
              <a:r>
                <a:rPr lang="en-US" sz="1600">
                  <a:solidFill>
                    <a:srgbClr val="000000"/>
                  </a:solidFill>
                  <a:latin typeface="Geneva"/>
                  <a:cs typeface="Geneva"/>
                </a:rPr>
                <a:t>A plus long terme</a:t>
              </a:r>
            </a:p>
            <a:p>
              <a:pPr marL="171450" lvl="0" indent="-171450">
                <a:lnSpc>
                  <a:spcPct val="110000"/>
                </a:lnSpc>
                <a:buSzPct val="100000"/>
                <a:buBlip>
                  <a:blip r:embed="rId3"/>
                </a:buBlip>
              </a:pPr>
              <a:r>
                <a:rPr lang="en-US" sz="1600">
                  <a:solidFill>
                    <a:srgbClr val="000000"/>
                  </a:solidFill>
                  <a:latin typeface="Geneva"/>
                  <a:cs typeface="Geneva"/>
                </a:rPr>
                <a:t> couplage avec réseau de réactions</a:t>
              </a:r>
            </a:p>
            <a:p>
              <a:pPr lvl="0">
                <a:lnSpc>
                  <a:spcPct val="110000"/>
                </a:lnSpc>
                <a:buSzPct val="100000"/>
              </a:pPr>
              <a:endParaRPr lang="en-US" sz="1600">
                <a:solidFill>
                  <a:srgbClr val="000000"/>
                </a:solidFill>
                <a:latin typeface="Geneva"/>
                <a:cs typeface="Geneva"/>
              </a:endParaRPr>
            </a:p>
          </p:txBody>
        </p:sp>
        <p:sp>
          <p:nvSpPr>
            <p:cNvPr id="20" name="Rectangle 19"/>
            <p:cNvSpPr/>
            <p:nvPr/>
          </p:nvSpPr>
          <p:spPr>
            <a:xfrm>
              <a:off x="245500" y="4427162"/>
              <a:ext cx="2632768"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Fraction électronique?</a:t>
              </a:r>
            </a:p>
          </p:txBody>
        </p:sp>
        <p:sp>
          <p:nvSpPr>
            <p:cNvPr id="22" name="Rounded Rectangle 39"/>
            <p:cNvSpPr/>
            <p:nvPr/>
          </p:nvSpPr>
          <p:spPr>
            <a:xfrm>
              <a:off x="175838" y="4028925"/>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grpSp>
        <p:nvGrpSpPr>
          <p:cNvPr id="23" name="Grouper 22"/>
          <p:cNvGrpSpPr/>
          <p:nvPr/>
        </p:nvGrpSpPr>
        <p:grpSpPr>
          <a:xfrm>
            <a:off x="3839733" y="4444815"/>
            <a:ext cx="689674" cy="663285"/>
            <a:chOff x="7789194" y="878368"/>
            <a:chExt cx="689674" cy="663285"/>
          </a:xfrm>
        </p:grpSpPr>
        <p:sp>
          <p:nvSpPr>
            <p:cNvPr id="24" name="Ellipse 2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5" name="Rectangle 24"/>
          <p:cNvSpPr/>
          <p:nvPr/>
        </p:nvSpPr>
        <p:spPr>
          <a:xfrm>
            <a:off x="3503380" y="6132094"/>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Stéphane Goriely</a:t>
            </a:r>
          </a:p>
        </p:txBody>
      </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13 / 17</a:t>
            </a:r>
            <a:endParaRPr lang="en-US" sz="1200">
              <a:solidFill>
                <a:srgbClr val="000000"/>
              </a:solidFill>
              <a:latin typeface="Geneva"/>
              <a:cs typeface="Geneva"/>
            </a:endParaRPr>
          </a:p>
        </p:txBody>
      </p:sp>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2011</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023631"/>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50000"/>
              </a:lnSpc>
              <a:buSzPct val="100000"/>
            </a:pPr>
            <a:endParaRPr lang="en-US" sz="800">
              <a:solidFill>
                <a:srgbClr val="000000"/>
              </a:solidFill>
              <a:latin typeface="Geneva"/>
              <a:cs typeface="Geneva"/>
            </a:endParaRPr>
          </a:p>
          <a:p>
            <a:pPr marL="171450" indent="-171450">
              <a:lnSpc>
                <a:spcPct val="13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3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
        <p:nvSpPr>
          <p:cNvPr id="13" name="Rectangle 1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14 / 17</a:t>
            </a:r>
            <a:endParaRPr lang="en-US" sz="1200">
              <a:solidFill>
                <a:srgbClr val="000000"/>
              </a:solidFill>
              <a:latin typeface="Geneva"/>
              <a:cs typeface="Geneva"/>
            </a:endParaRPr>
          </a:p>
        </p:txBody>
      </p:sp>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Méthodologie pédagogique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grpSp>
        <p:nvGrpSpPr>
          <p:cNvPr id="8" name="Grouper 7"/>
          <p:cNvGrpSpPr/>
          <p:nvPr/>
        </p:nvGrpSpPr>
        <p:grpSpPr>
          <a:xfrm>
            <a:off x="2029804"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3"/>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5"/>
                </a:buBlip>
              </a:pPr>
              <a:r>
                <a:rPr lang="en-US" sz="1600" smtClean="0">
                  <a:solidFill>
                    <a:srgbClr val="000000"/>
                  </a:solidFill>
                  <a:latin typeface="Geneva"/>
                  <a:cs typeface="Geneva"/>
                </a:rPr>
                <a:t> Applet Mathematica</a:t>
              </a:r>
            </a:p>
            <a:p>
              <a:pPr marL="171450" lvl="0" indent="-171450">
                <a:buSzPct val="100000"/>
                <a:buBlip>
                  <a:blip r:embed="rId5"/>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sp>
        <p:nvSpPr>
          <p:cNvPr id="17" name="Rectangle 16"/>
          <p:cNvSpPr/>
          <p:nvPr/>
        </p:nvSpPr>
        <p:spPr>
          <a:xfrm>
            <a:off x="7260541" y="710496"/>
            <a:ext cx="2875110" cy="307777"/>
          </a:xfrm>
          <a:prstGeom prst="rect">
            <a:avLst/>
          </a:prstGeom>
        </p:spPr>
        <p:txBody>
          <a:bodyPr wrap="square">
            <a:spAutoFit/>
          </a:bodyPr>
          <a:lstStyle/>
          <a:p>
            <a:pPr lvl="0">
              <a:buSzPct val="100000"/>
            </a:pPr>
            <a:r>
              <a:rPr lang="en-US" sz="1400" i="1">
                <a:latin typeface="Geneva"/>
                <a:cs typeface="Geneva"/>
              </a:rPr>
              <a:t>El Mellah 2015</a:t>
            </a:r>
          </a:p>
        </p:txBody>
      </p:sp>
      <p:grpSp>
        <p:nvGrpSpPr>
          <p:cNvPr id="5" name="Grouper 4"/>
          <p:cNvGrpSpPr/>
          <p:nvPr/>
        </p:nvGrpSpPr>
        <p:grpSpPr>
          <a:xfrm>
            <a:off x="44298" y="659441"/>
            <a:ext cx="6904047" cy="1318001"/>
            <a:chOff x="0" y="1102481"/>
            <a:chExt cx="6904047" cy="1318001"/>
          </a:xfrm>
        </p:grpSpPr>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5"/>
                </a:buBlip>
              </a:pPr>
              <a:r>
                <a:rPr lang="en-US" smtClean="0">
                  <a:solidFill>
                    <a:srgbClr val="000000"/>
                  </a:solidFill>
                  <a:latin typeface="Geneva"/>
                  <a:cs typeface="Geneva"/>
                </a:rPr>
                <a:t> </a:t>
              </a:r>
              <a:r>
                <a:rPr lang="en-US" b="1" smtClean="0">
                  <a:solidFill>
                    <a:srgbClr val="000000"/>
                  </a:solidFill>
                  <a:latin typeface="Geneva"/>
                  <a:cs typeface="Geneva"/>
                </a:rPr>
                <a:t>inductive</a:t>
              </a:r>
            </a:p>
            <a:p>
              <a:pPr marL="171450" lvl="0" indent="-171450">
                <a:lnSpc>
                  <a:spcPct val="110000"/>
                </a:lnSpc>
                <a:buSzPct val="100000"/>
                <a:buBlip>
                  <a:blip r:embed="rId5"/>
                </a:buBlip>
              </a:pPr>
              <a:r>
                <a:rPr lang="en-US" b="1">
                  <a:solidFill>
                    <a:srgbClr val="000000"/>
                  </a:solidFill>
                  <a:latin typeface="Geneva"/>
                  <a:cs typeface="Geneva"/>
                </a:rPr>
                <a:t> immersive</a:t>
              </a:r>
            </a:p>
            <a:p>
              <a:pPr marL="171450" lvl="0" indent="-171450">
                <a:lnSpc>
                  <a:spcPct val="110000"/>
                </a:lnSpc>
                <a:buSzPct val="100000"/>
                <a:buBlip>
                  <a:blip r:embed="rId5"/>
                </a:buBlip>
              </a:pPr>
              <a:r>
                <a:rPr lang="en-US" b="1" smtClean="0">
                  <a:solidFill>
                    <a:srgbClr val="000000"/>
                  </a:solidFill>
                  <a:latin typeface="Geneva"/>
                  <a:cs typeface="Geneva"/>
                </a:rPr>
                <a:t> intéractive</a:t>
              </a:r>
            </a:p>
          </p:txBody>
        </p:sp>
        <p:sp>
          <p:nvSpPr>
            <p:cNvPr id="18" name="Rectangle 17"/>
            <p:cNvSpPr/>
            <p:nvPr/>
          </p:nvSpPr>
          <p:spPr>
            <a:xfrm>
              <a:off x="0" y="1102481"/>
              <a:ext cx="6904047" cy="415498"/>
            </a:xfrm>
            <a:prstGeom prst="rect">
              <a:avLst/>
            </a:prstGeom>
          </p:spPr>
          <p:txBody>
            <a:bodyPr wrap="square">
              <a:spAutoFit/>
            </a:bodyPr>
            <a:lstStyle/>
            <a:p>
              <a:pPr>
                <a:lnSpc>
                  <a:spcPct val="120000"/>
                </a:lnSpc>
                <a:buSzPct val="100000"/>
              </a:pPr>
              <a:r>
                <a:rPr lang="en-US">
                  <a:solidFill>
                    <a:srgbClr val="000000"/>
                  </a:solidFill>
                  <a:latin typeface="Geneva"/>
                  <a:cs typeface="Geneva"/>
                </a:rPr>
                <a:t>Assimilation </a:t>
              </a:r>
            </a:p>
          </p:txBody>
        </p:sp>
      </p:grpSp>
      <p:grpSp>
        <p:nvGrpSpPr>
          <p:cNvPr id="13" name="Grouper 12"/>
          <p:cNvGrpSpPr/>
          <p:nvPr/>
        </p:nvGrpSpPr>
        <p:grpSpPr>
          <a:xfrm>
            <a:off x="11212" y="3082561"/>
            <a:ext cx="2875110" cy="3436516"/>
            <a:chOff x="11212" y="3082561"/>
            <a:chExt cx="2875110" cy="3436516"/>
          </a:xfrm>
        </p:grpSpPr>
        <p:pic>
          <p:nvPicPr>
            <p:cNvPr id="12" name="Image 11" descr="moi_fete_science_Oc_15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5" y="3346109"/>
              <a:ext cx="1878731" cy="3172968"/>
            </a:xfrm>
            <a:prstGeom prst="rect">
              <a:avLst/>
            </a:prstGeom>
            <a:ln>
              <a:noFill/>
            </a:ln>
            <a:effectLst>
              <a:outerShdw blurRad="190500" algn="tl" rotWithShape="0">
                <a:srgbClr val="000000">
                  <a:alpha val="70000"/>
                </a:srgbClr>
              </a:outerShdw>
            </a:effectLst>
          </p:spPr>
        </p:pic>
        <p:sp>
          <p:nvSpPr>
            <p:cNvPr id="20" name="Rectangle 19"/>
            <p:cNvSpPr/>
            <p:nvPr/>
          </p:nvSpPr>
          <p:spPr>
            <a:xfrm>
              <a:off x="11212" y="3082561"/>
              <a:ext cx="2875110" cy="261610"/>
            </a:xfrm>
            <a:prstGeom prst="rect">
              <a:avLst/>
            </a:prstGeom>
          </p:spPr>
          <p:txBody>
            <a:bodyPr wrap="square">
              <a:spAutoFit/>
            </a:bodyPr>
            <a:lstStyle/>
            <a:p>
              <a:pPr lvl="0">
                <a:buSzPct val="100000"/>
              </a:pPr>
              <a:r>
                <a:rPr lang="en-US" sz="1100" i="1">
                  <a:latin typeface="Geneva"/>
                  <a:cs typeface="Geneva"/>
                </a:rPr>
                <a:t>F</a:t>
              </a:r>
              <a:r>
                <a:rPr lang="en-US" sz="1100" i="1">
                  <a:latin typeface="Geneva"/>
                  <a:cs typeface="Geneva"/>
                </a:rPr>
                <a:t>ête de la Science 2015</a:t>
              </a:r>
              <a:endParaRPr lang="en-US" sz="1100" i="1">
                <a:latin typeface="Geneva"/>
                <a:cs typeface="Geneva"/>
              </a:endParaRPr>
            </a:p>
          </p:txBody>
        </p:sp>
      </p:gr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15 / 17</a:t>
            </a:r>
            <a:endParaRPr lang="en-US" sz="1200">
              <a:solidFill>
                <a:srgbClr val="000000"/>
              </a:solidFill>
              <a:latin typeface="Geneva"/>
              <a:cs typeface="Geneva"/>
            </a:endParaRPr>
          </a:p>
        </p:txBody>
      </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839845" y="3207669"/>
            <a:ext cx="3651103" cy="675057"/>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TP numériques</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6" name="Rectangle 15"/>
          <p:cNvSpPr/>
          <p:nvPr/>
        </p:nvSpPr>
        <p:spPr>
          <a:xfrm>
            <a:off x="2564619" y="725566"/>
            <a:ext cx="6904047" cy="1413720"/>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Nouvelles maquettes L1 &amp; Master (2019) puis L2/L3 (2020)</a:t>
            </a:r>
          </a:p>
          <a:p>
            <a:pPr>
              <a:lnSpc>
                <a:spcPct val="120000"/>
              </a:lnSpc>
              <a:buSzPct val="100000"/>
            </a:pPr>
            <a:endParaRPr lang="en-US" sz="800">
              <a:solidFill>
                <a:srgbClr val="000000"/>
              </a:solidFill>
              <a:latin typeface="Geneva"/>
              <a:cs typeface="Geneva"/>
            </a:endParaRPr>
          </a:p>
          <a:p>
            <a:pPr>
              <a:lnSpc>
                <a:spcPct val="120000"/>
              </a:lnSpc>
              <a:buSzPct val="100000"/>
            </a:pPr>
            <a:r>
              <a:rPr lang="en-US" sz="1600">
                <a:solidFill>
                  <a:srgbClr val="000000"/>
                </a:solidFill>
                <a:latin typeface="Geneva"/>
                <a:cs typeface="Geneva"/>
              </a:rPr>
              <a:t>Diversification des profils des étudiants : </a:t>
            </a:r>
            <a:r>
              <a:rPr lang="en-US" sz="1600" b="1" dirty="0">
                <a:solidFill>
                  <a:srgbClr val="000000"/>
                </a:solidFill>
                <a:latin typeface="Geneva"/>
                <a:cs typeface="Geneva"/>
              </a:rPr>
              <a:t>majeur / mineur</a:t>
            </a:r>
            <a:endParaRPr lang="en-US" sz="1600" b="1">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Parcours Mathématiques Informatique Physique Ingénierie </a:t>
            </a:r>
          </a:p>
          <a:p>
            <a:pPr marL="628650" lvl="1" indent="-171450">
              <a:lnSpc>
                <a:spcPct val="120000"/>
              </a:lnSpc>
              <a:buSzPct val="100000"/>
              <a:buBlip>
                <a:blip r:embed="rId3"/>
              </a:buBlip>
            </a:pPr>
            <a:r>
              <a:rPr lang="en-US" sz="1600" dirty="0">
                <a:solidFill>
                  <a:srgbClr val="000000"/>
                </a:solidFill>
                <a:latin typeface="Geneva"/>
                <a:cs typeface="Geneva"/>
              </a:rPr>
              <a:t> Parcours Physique Chimie Géosciences Ingénierie</a:t>
            </a:r>
          </a:p>
        </p:txBody>
      </p:sp>
      <p:pic>
        <p:nvPicPr>
          <p:cNvPr id="5" name="Image 4" descr="logo_Sorbonne_Univers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8" y="747813"/>
            <a:ext cx="2391448" cy="973394"/>
          </a:xfrm>
          <a:prstGeom prst="rect">
            <a:avLst/>
          </a:prstGeom>
        </p:spPr>
      </p:pic>
      <p:grpSp>
        <p:nvGrpSpPr>
          <p:cNvPr id="30" name="Grouper 29"/>
          <p:cNvGrpSpPr/>
          <p:nvPr/>
        </p:nvGrpSpPr>
        <p:grpSpPr>
          <a:xfrm>
            <a:off x="-389645" y="2466561"/>
            <a:ext cx="9744384" cy="4174977"/>
            <a:chOff x="-389645" y="2164545"/>
            <a:chExt cx="9744384" cy="4174977"/>
          </a:xfrm>
        </p:grpSpPr>
        <p:sp>
          <p:nvSpPr>
            <p:cNvPr id="26" name="Rectangle 25"/>
            <p:cNvSpPr/>
            <p:nvPr/>
          </p:nvSpPr>
          <p:spPr>
            <a:xfrm>
              <a:off x="5761167" y="3421924"/>
              <a:ext cx="3593572" cy="970522"/>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1">
                <a:lnSpc>
                  <a:spcPct val="120000"/>
                </a:lnSpc>
                <a:buSzPct val="100000"/>
              </a:pPr>
              <a:r>
                <a:rPr lang="en-US" sz="1600" b="1" dirty="0">
                  <a:solidFill>
                    <a:srgbClr val="000000"/>
                  </a:solidFill>
                  <a:latin typeface="Geneva"/>
                  <a:cs typeface="Geneva"/>
                </a:rPr>
                <a:t>M1 Méthodes numériques </a:t>
              </a:r>
            </a:p>
            <a:p>
              <a:pPr lvl="1">
                <a:lnSpc>
                  <a:spcPct val="120000"/>
                </a:lnSpc>
                <a:buSzPct val="100000"/>
              </a:pPr>
              <a:r>
                <a:rPr lang="en-US" sz="1600" b="1" dirty="0">
                  <a:solidFill>
                    <a:srgbClr val="000000"/>
                  </a:solidFill>
                  <a:latin typeface="Geneva"/>
                  <a:cs typeface="Geneva"/>
                </a:rPr>
                <a:t>   </a:t>
              </a:r>
              <a:r>
                <a:rPr lang="en-US" sz="800" b="1" dirty="0">
                  <a:solidFill>
                    <a:srgbClr val="000000"/>
                  </a:solidFill>
                  <a:latin typeface="Geneva"/>
                  <a:cs typeface="Geneva"/>
                </a:rPr>
                <a:t>      </a:t>
              </a:r>
              <a:r>
                <a:rPr lang="en-US" sz="1600" b="1" dirty="0">
                  <a:solidFill>
                    <a:srgbClr val="000000"/>
                  </a:solidFill>
                  <a:latin typeface="Geneva"/>
                  <a:cs typeface="Geneva"/>
                </a:rPr>
                <a:t>et informatiques</a:t>
              </a:r>
            </a:p>
          </p:txBody>
        </p:sp>
        <p:sp>
          <p:nvSpPr>
            <p:cNvPr id="25" name="Rectangle 24"/>
            <p:cNvSpPr/>
            <p:nvPr/>
          </p:nvSpPr>
          <p:spPr>
            <a:xfrm>
              <a:off x="2721869" y="4307011"/>
              <a:ext cx="3376114"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 </a:t>
              </a:r>
            </a:p>
            <a:p>
              <a:pPr marL="628650" lvl="1" indent="-171450">
                <a:buSzPct val="100000"/>
                <a:buBlip>
                  <a:blip r:embed="rId3"/>
                </a:buBlip>
              </a:pPr>
              <a:r>
                <a:rPr lang="en-US" sz="1600" dirty="0">
                  <a:solidFill>
                    <a:srgbClr val="000000"/>
                  </a:solidFill>
                  <a:latin typeface="Geneva"/>
                  <a:cs typeface="Geneva"/>
                </a:rPr>
                <a:t> CAPES</a:t>
              </a:r>
            </a:p>
            <a:p>
              <a:pPr lvl="1">
                <a:buSzPct val="100000"/>
              </a:pPr>
              <a:endParaRPr lang="en-US" sz="1600" dirty="0" smtClean="0">
                <a:solidFill>
                  <a:srgbClr val="000000"/>
                </a:solidFill>
                <a:latin typeface="Geneva"/>
                <a:cs typeface="Geneva"/>
              </a:endParaRPr>
            </a:p>
          </p:txBody>
        </p:sp>
        <p:sp>
          <p:nvSpPr>
            <p:cNvPr id="23" name="Rectangle 22"/>
            <p:cNvSpPr/>
            <p:nvPr/>
          </p:nvSpPr>
          <p:spPr>
            <a:xfrm>
              <a:off x="2713627" y="2619293"/>
              <a:ext cx="3376114" cy="1856919"/>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Centre de Montrouge</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Leçons</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Montages expérimentaux</a:t>
              </a:r>
            </a:p>
            <a:p>
              <a:pPr lvl="1">
                <a:lnSpc>
                  <a:spcPct val="120000"/>
                </a:lnSpc>
                <a:buSzPct val="100000"/>
              </a:pPr>
              <a:endParaRPr lang="en-US" sz="1600" dirty="0" smtClean="0">
                <a:solidFill>
                  <a:srgbClr val="000000"/>
                </a:solidFill>
                <a:latin typeface="Geneva"/>
                <a:cs typeface="Geneva"/>
              </a:endParaRPr>
            </a:p>
          </p:txBody>
        </p:sp>
        <p:cxnSp>
          <p:nvCxnSpPr>
            <p:cNvPr id="17" name="Connecteur droit 16"/>
            <p:cNvCxnSpPr/>
            <p:nvPr/>
          </p:nvCxnSpPr>
          <p:spPr>
            <a:xfrm>
              <a:off x="6161945" y="2164546"/>
              <a:ext cx="0" cy="386089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Rounded Rectangle 39"/>
            <p:cNvSpPr/>
            <p:nvPr/>
          </p:nvSpPr>
          <p:spPr>
            <a:xfrm>
              <a:off x="52093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361600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6680397" y="224788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Master</a:t>
              </a:r>
            </a:p>
          </p:txBody>
        </p:sp>
        <p:sp>
          <p:nvSpPr>
            <p:cNvPr id="11" name="Rectangle 10"/>
            <p:cNvSpPr/>
            <p:nvPr/>
          </p:nvSpPr>
          <p:spPr>
            <a:xfrm>
              <a:off x="3080801" y="2914053"/>
              <a:ext cx="3095575" cy="338554"/>
            </a:xfrm>
            <a:prstGeom prst="rect">
              <a:avLst/>
            </a:prstGeom>
          </p:spPr>
          <p:txBody>
            <a:bodyPr wrap="square">
              <a:spAutoFit/>
            </a:bodyPr>
            <a:lstStyle/>
            <a:p>
              <a:pPr lvl="0">
                <a:buSzPct val="100000"/>
              </a:pPr>
              <a:r>
                <a:rPr lang="en-US" sz="1600" b="1" dirty="0">
                  <a:solidFill>
                    <a:srgbClr val="000000"/>
                  </a:solidFill>
                  <a:latin typeface="Geneva"/>
                  <a:cs typeface="Geneva"/>
                </a:rPr>
                <a:t>Agrégation</a:t>
              </a:r>
            </a:p>
          </p:txBody>
        </p:sp>
        <p:sp>
          <p:nvSpPr>
            <p:cNvPr id="12" name="Rectangle 11"/>
            <p:cNvSpPr/>
            <p:nvPr/>
          </p:nvSpPr>
          <p:spPr>
            <a:xfrm>
              <a:off x="5783351" y="4482603"/>
              <a:ext cx="2996016" cy="1856919"/>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Systèmes d’EDP</a:t>
              </a:r>
            </a:p>
            <a:p>
              <a:pPr marL="628650" lvl="1" indent="-171450">
                <a:lnSpc>
                  <a:spcPct val="120000"/>
                </a:lnSpc>
                <a:buSzPct val="100000"/>
                <a:buBlip>
                  <a:blip r:embed="rId3"/>
                </a:buBlip>
              </a:pPr>
              <a:r>
                <a:rPr lang="en-US" sz="1600" dirty="0">
                  <a:solidFill>
                    <a:srgbClr val="000000"/>
                  </a:solidFill>
                  <a:latin typeface="Geneva"/>
                  <a:cs typeface="Geneva"/>
                </a:rPr>
                <a:t> Différences finies</a:t>
              </a:r>
            </a:p>
            <a:p>
              <a:pPr marL="628650" lvl="1" indent="-171450">
                <a:lnSpc>
                  <a:spcPct val="120000"/>
                </a:lnSpc>
                <a:buSzPct val="100000"/>
                <a:buBlip>
                  <a:blip r:embed="rId3"/>
                </a:buBlip>
              </a:pPr>
              <a:r>
                <a:rPr lang="en-US" sz="1600" dirty="0">
                  <a:solidFill>
                    <a:srgbClr val="000000"/>
                  </a:solidFill>
                  <a:latin typeface="Geneva"/>
                  <a:cs typeface="Geneva"/>
                </a:rPr>
                <a:t> Volumes finis</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Monte-Carlo</a:t>
              </a:r>
            </a:p>
            <a:p>
              <a:pPr lvl="0">
                <a:lnSpc>
                  <a:spcPct val="120000"/>
                </a:lnSpc>
                <a:buSzPct val="100000"/>
              </a:pPr>
              <a:endParaRPr lang="en-US" sz="1600" dirty="0">
                <a:solidFill>
                  <a:srgbClr val="000000"/>
                </a:solidFill>
                <a:latin typeface="Geneva"/>
                <a:cs typeface="Geneva"/>
              </a:endParaRPr>
            </a:p>
          </p:txBody>
        </p:sp>
        <p:cxnSp>
          <p:nvCxnSpPr>
            <p:cNvPr id="13" name="Connecteur droit 12"/>
            <p:cNvCxnSpPr/>
            <p:nvPr/>
          </p:nvCxnSpPr>
          <p:spPr>
            <a:xfrm>
              <a:off x="3037508" y="2164545"/>
              <a:ext cx="0" cy="38609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 name="Grouper 6"/>
            <p:cNvGrpSpPr/>
            <p:nvPr/>
          </p:nvGrpSpPr>
          <p:grpSpPr>
            <a:xfrm>
              <a:off x="-389642" y="2872233"/>
              <a:ext cx="3651103" cy="2152384"/>
              <a:chOff x="-432935" y="2777023"/>
              <a:chExt cx="3651103" cy="2152384"/>
            </a:xfrm>
          </p:grpSpPr>
          <p:sp>
            <p:nvSpPr>
              <p:cNvPr id="15" name="Rectangle 14"/>
              <p:cNvSpPr/>
              <p:nvPr/>
            </p:nvSpPr>
            <p:spPr>
              <a:xfrm>
                <a:off x="-432935" y="2777023"/>
                <a:ext cx="3651103" cy="2152384"/>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TD</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TP</a:t>
                </a:r>
              </a:p>
              <a:p>
                <a:pPr marL="628650" lvl="1" indent="-171450">
                  <a:lnSpc>
                    <a:spcPct val="120000"/>
                  </a:lnSpc>
                  <a:buSzPct val="100000"/>
                  <a:buBlip>
                    <a:blip r:embed="rId3"/>
                  </a:buBlip>
                </a:pPr>
                <a:r>
                  <a:rPr lang="en-US" sz="1600" dirty="0" smtClean="0">
                    <a:solidFill>
                      <a:srgbClr val="000000"/>
                    </a:solidFill>
                    <a:latin typeface="Geneva"/>
                    <a:cs typeface="Geneva"/>
                  </a:rPr>
                  <a:t> CM par la suite</a:t>
                </a:r>
              </a:p>
              <a:p>
                <a:pPr marL="628650" lvl="1" indent="-171450">
                  <a:lnSpc>
                    <a:spcPct val="120000"/>
                  </a:lnSpc>
                  <a:buSzPct val="100000"/>
                  <a:buBlip>
                    <a:blip r:embed="rId3"/>
                  </a:buBlip>
                </a:pPr>
                <a:r>
                  <a:rPr lang="en-US" sz="1600" dirty="0">
                    <a:solidFill>
                      <a:srgbClr val="000000"/>
                    </a:solidFill>
                    <a:latin typeface="Geneva"/>
                    <a:cs typeface="Geneva"/>
                  </a:rPr>
                  <a:t> UE Physique Méca</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L1-L2 </a:t>
                </a:r>
                <a:r>
                  <a:rPr lang="en-US" sz="1600" dirty="0">
                    <a:solidFill>
                      <a:srgbClr val="000000"/>
                    </a:solidFill>
                    <a:latin typeface="Geneva"/>
                    <a:cs typeface="Geneva"/>
                  </a:rPr>
                  <a:t>ARE</a:t>
                </a:r>
              </a:p>
              <a:p>
                <a:pPr marL="628650" lvl="1" indent="-171450">
                  <a:lnSpc>
                    <a:spcPct val="120000"/>
                  </a:lnSpc>
                  <a:buSzPct val="100000"/>
                  <a:buBlip>
                    <a:blip r:embed="rId3"/>
                  </a:buBlip>
                </a:pPr>
                <a:r>
                  <a:rPr lang="en-US" sz="1600" dirty="0">
                    <a:solidFill>
                      <a:srgbClr val="000000"/>
                    </a:solidFill>
                    <a:latin typeface="Geneva"/>
                    <a:cs typeface="Geneva"/>
                  </a:rPr>
                  <a:t> L1 Python</a:t>
                </a:r>
              </a:p>
            </p:txBody>
          </p:sp>
          <p:sp>
            <p:nvSpPr>
              <p:cNvPr id="18" name="Rectangle 17"/>
              <p:cNvSpPr/>
              <p:nvPr/>
            </p:nvSpPr>
            <p:spPr>
              <a:xfrm>
                <a:off x="1" y="2820313"/>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UFR de Physique</a:t>
                </a:r>
              </a:p>
            </p:txBody>
          </p:sp>
        </p:grpSp>
        <p:grpSp>
          <p:nvGrpSpPr>
            <p:cNvPr id="20" name="Grouper 19"/>
            <p:cNvGrpSpPr/>
            <p:nvPr/>
          </p:nvGrpSpPr>
          <p:grpSpPr>
            <a:xfrm>
              <a:off x="-389645" y="5297803"/>
              <a:ext cx="3456015" cy="619057"/>
              <a:chOff x="-418507" y="3555062"/>
              <a:chExt cx="3456015" cy="619057"/>
            </a:xfrm>
          </p:grpSpPr>
          <p:sp>
            <p:nvSpPr>
              <p:cNvPr id="21" name="Rectangle 20"/>
              <p:cNvSpPr/>
              <p:nvPr/>
            </p:nvSpPr>
            <p:spPr>
              <a:xfrm>
                <a:off x="-418507" y="3589343"/>
                <a:ext cx="3369427"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a:t>
                </a:r>
                <a:r>
                  <a:rPr lang="en-US" sz="1600" b="1" dirty="0">
                    <a:solidFill>
                      <a:srgbClr val="000000"/>
                    </a:solidFill>
                    <a:latin typeface="Geneva"/>
                    <a:cs typeface="Geneva"/>
                  </a:rPr>
                  <a:t>PACES</a:t>
                </a:r>
                <a:endParaRPr lang="en-US" sz="1600" b="1" dirty="0" smtClean="0">
                  <a:solidFill>
                    <a:srgbClr val="000000"/>
                  </a:solidFill>
                  <a:latin typeface="Geneva"/>
                  <a:cs typeface="Geneva"/>
                </a:endParaRPr>
              </a:p>
            </p:txBody>
          </p:sp>
          <p:sp>
            <p:nvSpPr>
              <p:cNvPr id="22" name="Rectangle 21"/>
              <p:cNvSpPr/>
              <p:nvPr/>
            </p:nvSpPr>
            <p:spPr>
              <a:xfrm>
                <a:off x="0" y="3555062"/>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Faculté de Médecine</a:t>
                </a:r>
              </a:p>
            </p:txBody>
          </p:sp>
        </p:grpSp>
        <p:sp>
          <p:nvSpPr>
            <p:cNvPr id="24" name="Rectangle 23"/>
            <p:cNvSpPr/>
            <p:nvPr/>
          </p:nvSpPr>
          <p:spPr>
            <a:xfrm>
              <a:off x="3055327" y="4474819"/>
              <a:ext cx="3376114" cy="338554"/>
            </a:xfrm>
            <a:prstGeom prst="rect">
              <a:avLst/>
            </a:prstGeom>
          </p:spPr>
          <p:txBody>
            <a:bodyPr wrap="square">
              <a:spAutoFit/>
            </a:bodyPr>
            <a:lstStyle/>
            <a:p>
              <a:pPr lvl="0">
                <a:buSzPct val="100000"/>
              </a:pPr>
              <a:r>
                <a:rPr lang="en-US" sz="1600" dirty="0">
                  <a:solidFill>
                    <a:srgbClr val="000000"/>
                  </a:solidFill>
                  <a:latin typeface="Geneva"/>
                  <a:cs typeface="Geneva"/>
                </a:rPr>
                <a:t>M2 métiers de l’enseignement </a:t>
              </a:r>
            </a:p>
          </p:txBody>
        </p:sp>
        <p:sp>
          <p:nvSpPr>
            <p:cNvPr id="27" name="Rectangle 26"/>
            <p:cNvSpPr/>
            <p:nvPr/>
          </p:nvSpPr>
          <p:spPr>
            <a:xfrm>
              <a:off x="6209505" y="2915523"/>
              <a:ext cx="2996016" cy="338554"/>
            </a:xfrm>
            <a:prstGeom prst="rect">
              <a:avLst/>
            </a:prstGeom>
          </p:spPr>
          <p:txBody>
            <a:bodyPr wrap="square">
              <a:spAutoFit/>
            </a:bodyPr>
            <a:lstStyle/>
            <a:p>
              <a:pPr lvl="0">
                <a:buSzPct val="100000"/>
              </a:pPr>
              <a:endParaRPr lang="en-US" sz="1600" dirty="0">
                <a:solidFill>
                  <a:srgbClr val="000000"/>
                </a:solidFill>
                <a:latin typeface="Geneva"/>
                <a:cs typeface="Geneva"/>
              </a:endParaRPr>
            </a:p>
          </p:txBody>
        </p:sp>
        <p:sp>
          <p:nvSpPr>
            <p:cNvPr id="28" name="Rectangle 27"/>
            <p:cNvSpPr/>
            <p:nvPr/>
          </p:nvSpPr>
          <p:spPr>
            <a:xfrm>
              <a:off x="6209505" y="4508237"/>
              <a:ext cx="2996016" cy="584776"/>
            </a:xfrm>
            <a:prstGeom prst="rect">
              <a:avLst/>
            </a:prstGeom>
          </p:spPr>
          <p:txBody>
            <a:bodyPr wrap="square">
              <a:spAutoFit/>
            </a:bodyPr>
            <a:lstStyle/>
            <a:p>
              <a:pPr lvl="0">
                <a:buSzPct val="100000"/>
              </a:pPr>
              <a:r>
                <a:rPr lang="en-US" sz="1600" b="1" dirty="0">
                  <a:solidFill>
                    <a:srgbClr val="000000"/>
                  </a:solidFill>
                  <a:latin typeface="Geneva"/>
                  <a:cs typeface="Geneva"/>
                </a:rPr>
                <a:t>Résolution numérique</a:t>
              </a:r>
            </a:p>
            <a:p>
              <a:pPr lvl="0">
                <a:buSzPct val="100000"/>
              </a:pPr>
              <a:endParaRPr lang="en-US" sz="1600" dirty="0">
                <a:solidFill>
                  <a:srgbClr val="000000"/>
                </a:solidFill>
                <a:latin typeface="Geneva"/>
                <a:cs typeface="Geneva"/>
              </a:endParaRPr>
            </a:p>
          </p:txBody>
        </p:sp>
      </p:grpSp>
      <p:sp>
        <p:nvSpPr>
          <p:cNvPr id="33" name="Rectangle 32"/>
          <p:cNvSpPr/>
          <p:nvPr/>
        </p:nvSpPr>
        <p:spPr>
          <a:xfrm>
            <a:off x="6176376" y="3216069"/>
            <a:ext cx="3593572" cy="379591"/>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M1 Astro. &amp; Comologie</a:t>
            </a:r>
          </a:p>
        </p:txBody>
      </p:sp>
      <p:sp>
        <p:nvSpPr>
          <p:cNvPr id="37" name="Rectangle 3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16 / 17</a:t>
            </a:r>
            <a:endParaRPr lang="en-US" sz="1200">
              <a:solidFill>
                <a:srgbClr val="000000"/>
              </a:solidFill>
              <a:latin typeface="Geneva"/>
              <a:cs typeface="Geneva"/>
            </a:endParaRPr>
          </a:p>
        </p:txBody>
      </p:sp>
    </p:spTree>
    <p:extLst>
      <p:ext uri="{BB962C8B-B14F-4D97-AF65-F5344CB8AC3E}">
        <p14:creationId xmlns:p14="http://schemas.microsoft.com/office/powerpoint/2010/main" val="18489726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7" name="Rectangle à coins arrondis 6"/>
          <p:cNvSpPr/>
          <p:nvPr/>
        </p:nvSpPr>
        <p:spPr>
          <a:xfrm>
            <a:off x="96009" y="698415"/>
            <a:ext cx="8940936" cy="1828800"/>
          </a:xfrm>
          <a:prstGeom prst="roundRect">
            <a:avLst/>
          </a:prstGeom>
          <a:solidFill>
            <a:srgbClr val="FBF3E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8" name="Rectangle à coins arrondis 7"/>
          <p:cNvSpPr/>
          <p:nvPr/>
        </p:nvSpPr>
        <p:spPr>
          <a:xfrm>
            <a:off x="96009" y="2677766"/>
            <a:ext cx="8940936" cy="1828800"/>
          </a:xfrm>
          <a:prstGeom prst="roundRect">
            <a:avLst/>
          </a:prstGeom>
          <a:solidFill>
            <a:srgbClr val="F7FFD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EAFBB9"/>
              </a:solidFill>
            </a:endParaRPr>
          </a:p>
        </p:txBody>
      </p:sp>
      <p:sp>
        <p:nvSpPr>
          <p:cNvPr id="9" name="Rectangle à coins arrondis 8"/>
          <p:cNvSpPr/>
          <p:nvPr/>
        </p:nvSpPr>
        <p:spPr>
          <a:xfrm>
            <a:off x="96009" y="4675789"/>
            <a:ext cx="8940936" cy="1828800"/>
          </a:xfrm>
          <a:prstGeom prst="roundRect">
            <a:avLst/>
          </a:prstGeom>
          <a:solidFill>
            <a:schemeClr val="accent2">
              <a:lumMod val="20000"/>
              <a:lumOff val="80000"/>
            </a:schemeClr>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4" name="Forme libre 3"/>
          <p:cNvSpPr/>
          <p:nvPr/>
        </p:nvSpPr>
        <p:spPr>
          <a:xfrm>
            <a:off x="88597" y="694107"/>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Rectangle 10"/>
          <p:cNvSpPr/>
          <p:nvPr/>
        </p:nvSpPr>
        <p:spPr>
          <a:xfrm>
            <a:off x="191957" y="613149"/>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Travaux</a:t>
            </a:r>
            <a:endParaRPr lang="en-US" sz="1600" b="1" cap="small">
              <a:solidFill>
                <a:srgbClr val="000000"/>
              </a:solidFill>
              <a:latin typeface="Geneva"/>
              <a:cs typeface="Geneva"/>
            </a:endParaRPr>
          </a:p>
        </p:txBody>
      </p:sp>
      <p:sp>
        <p:nvSpPr>
          <p:cNvPr id="12" name="Forme libre 11"/>
          <p:cNvSpPr/>
          <p:nvPr/>
        </p:nvSpPr>
        <p:spPr>
          <a:xfrm>
            <a:off x="103361" y="4679953"/>
            <a:ext cx="1757184" cy="389882"/>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3" name="Rectangle 12"/>
          <p:cNvSpPr/>
          <p:nvPr/>
        </p:nvSpPr>
        <p:spPr>
          <a:xfrm>
            <a:off x="103361" y="4625222"/>
            <a:ext cx="1757185"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Enseignement</a:t>
            </a:r>
            <a:endParaRPr lang="en-US" sz="1600" b="1" cap="small">
              <a:solidFill>
                <a:srgbClr val="000000"/>
              </a:solidFill>
              <a:latin typeface="Geneva"/>
              <a:cs typeface="Geneva"/>
            </a:endParaRPr>
          </a:p>
        </p:txBody>
      </p:sp>
      <p:sp>
        <p:nvSpPr>
          <p:cNvPr id="15" name="Forme libre 14"/>
          <p:cNvSpPr/>
          <p:nvPr/>
        </p:nvSpPr>
        <p:spPr>
          <a:xfrm>
            <a:off x="83835" y="2670116"/>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6" name="Rectangle 15"/>
          <p:cNvSpPr/>
          <p:nvPr/>
        </p:nvSpPr>
        <p:spPr>
          <a:xfrm>
            <a:off x="172429" y="2589158"/>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Projet</a:t>
            </a:r>
            <a:endParaRPr lang="en-US" sz="1600" b="1" cap="small">
              <a:solidFill>
                <a:srgbClr val="000000"/>
              </a:solidFill>
              <a:latin typeface="Geneva"/>
              <a:cs typeface="Geneva"/>
            </a:endParaRPr>
          </a:p>
        </p:txBody>
      </p:sp>
      <p:sp>
        <p:nvSpPr>
          <p:cNvPr id="17" name="Rectangle 16"/>
          <p:cNvSpPr/>
          <p:nvPr/>
        </p:nvSpPr>
        <p:spPr>
          <a:xfrm>
            <a:off x="172429" y="1020551"/>
            <a:ext cx="7508454" cy="1282402"/>
          </a:xfrm>
          <a:prstGeom prst="rect">
            <a:avLst/>
          </a:prstGeom>
        </p:spPr>
        <p:txBody>
          <a:bodyPr wrap="square">
            <a:spAutoFit/>
          </a:bodyPr>
          <a:lstStyle/>
          <a:p>
            <a:pPr lvl="0">
              <a:lnSpc>
                <a:spcPct val="80000"/>
              </a:lnSpc>
              <a:buSzPct val="100000"/>
            </a:pPr>
            <a:r>
              <a:rPr lang="en-US" sz="1600">
                <a:solidFill>
                  <a:srgbClr val="000000"/>
                </a:solidFill>
                <a:latin typeface="Geneva"/>
                <a:cs typeface="Geneva"/>
              </a:rPr>
              <a:t> </a:t>
            </a:r>
          </a:p>
          <a:p>
            <a:pPr>
              <a:lnSpc>
                <a:spcPct val="80000"/>
              </a:lnSpc>
              <a:buSzPct val="100000"/>
            </a:pPr>
            <a:r>
              <a:rPr lang="en-US" sz="1600">
                <a:solidFill>
                  <a:srgbClr val="000000"/>
                </a:solidFill>
                <a:latin typeface="Geneva"/>
                <a:cs typeface="Geneva"/>
              </a:rPr>
              <a:t>Compétence </a:t>
            </a:r>
            <a:r>
              <a:rPr lang="en-US" sz="1600" b="1">
                <a:solidFill>
                  <a:srgbClr val="000000"/>
                </a:solidFill>
                <a:latin typeface="Geneva"/>
                <a:cs typeface="Geneva"/>
              </a:rPr>
              <a:t>numérique</a:t>
            </a:r>
            <a:r>
              <a:rPr lang="en-US" sz="1600">
                <a:solidFill>
                  <a:srgbClr val="000000"/>
                </a:solidFill>
                <a:latin typeface="Geneva"/>
                <a:cs typeface="Geneva"/>
              </a:rPr>
              <a:t> transverse, simulations haute performance</a:t>
            </a:r>
          </a:p>
          <a:p>
            <a:pPr>
              <a:lnSpc>
                <a:spcPct val="80000"/>
              </a:lnSpc>
              <a:buSzPct val="100000"/>
            </a:pPr>
            <a:endParaRPr lang="en-US" sz="1600">
              <a:solidFill>
                <a:srgbClr val="000000"/>
              </a:solidFill>
              <a:latin typeface="Geneva"/>
              <a:cs typeface="Geneva"/>
            </a:endParaRPr>
          </a:p>
          <a:p>
            <a:pPr>
              <a:lnSpc>
                <a:spcPct val="80000"/>
              </a:lnSpc>
              <a:buSzPct val="100000"/>
            </a:pPr>
            <a:r>
              <a:rPr lang="en-US" sz="1600">
                <a:solidFill>
                  <a:srgbClr val="000000"/>
                </a:solidFill>
                <a:latin typeface="Geneva"/>
                <a:cs typeface="Geneva"/>
              </a:rPr>
              <a:t>M</a:t>
            </a:r>
            <a:r>
              <a:rPr lang="en-US" sz="1600">
                <a:solidFill>
                  <a:srgbClr val="000000"/>
                </a:solidFill>
                <a:latin typeface="Geneva"/>
                <a:cs typeface="Geneva"/>
              </a:rPr>
              <a:t>odélisation d’</a:t>
            </a:r>
            <a:r>
              <a:rPr lang="en-US" sz="1600" b="1">
                <a:solidFill>
                  <a:srgbClr val="000000"/>
                </a:solidFill>
                <a:latin typeface="Geneva"/>
                <a:cs typeface="Geneva"/>
              </a:rPr>
              <a:t>objets compacts en intéraction avec leur environnement</a:t>
            </a:r>
          </a:p>
          <a:p>
            <a:pPr>
              <a:lnSpc>
                <a:spcPct val="80000"/>
              </a:lnSpc>
              <a:buSzPct val="100000"/>
            </a:pPr>
            <a:r>
              <a:rPr lang="en-US" sz="1600">
                <a:solidFill>
                  <a:srgbClr val="000000"/>
                </a:solidFill>
                <a:latin typeface="Geneva"/>
                <a:cs typeface="Geneva"/>
              </a:rPr>
              <a:t> </a:t>
            </a:r>
          </a:p>
          <a:p>
            <a:pPr lvl="0">
              <a:lnSpc>
                <a:spcPct val="80000"/>
              </a:lnSpc>
              <a:buSzPct val="100000"/>
            </a:pPr>
            <a:r>
              <a:rPr lang="en-US" sz="1600" u="sng">
                <a:solidFill>
                  <a:srgbClr val="000000"/>
                </a:solidFill>
                <a:latin typeface="Geneva"/>
                <a:cs typeface="Geneva"/>
              </a:rPr>
              <a:t>Mots-clés </a:t>
            </a:r>
            <a:r>
              <a:rPr lang="en-US" sz="1600" u="sng">
                <a:solidFill>
                  <a:srgbClr val="000000"/>
                </a:solidFill>
                <a:latin typeface="Geneva"/>
                <a:cs typeface="Geneva"/>
              </a:rPr>
              <a:t>:</a:t>
            </a:r>
            <a:r>
              <a:rPr lang="en-US" sz="1600">
                <a:solidFill>
                  <a:srgbClr val="000000"/>
                </a:solidFill>
                <a:latin typeface="Geneva"/>
                <a:cs typeface="Geneva"/>
              </a:rPr>
              <a:t> objets compacts, accrétion, systèmes binaires, vents</a:t>
            </a:r>
          </a:p>
        </p:txBody>
      </p:sp>
      <p:sp>
        <p:nvSpPr>
          <p:cNvPr id="18" name="Rectangle 17"/>
          <p:cNvSpPr/>
          <p:nvPr/>
        </p:nvSpPr>
        <p:spPr>
          <a:xfrm>
            <a:off x="7543180" y="750847"/>
            <a:ext cx="1539668" cy="1680460"/>
          </a:xfrm>
          <a:prstGeom prst="rect">
            <a:avLst/>
          </a:prstGeom>
        </p:spPr>
        <p:txBody>
          <a:bodyPr wrap="square">
            <a:spAutoFit/>
          </a:bodyPr>
          <a:lstStyle/>
          <a:p>
            <a:pPr lvl="0">
              <a:lnSpc>
                <a:spcPct val="130000"/>
              </a:lnSpc>
              <a:buSzPct val="100000"/>
            </a:pPr>
            <a:r>
              <a:rPr lang="en-US" sz="1600" b="1">
                <a:solidFill>
                  <a:srgbClr val="000000"/>
                </a:solidFill>
                <a:latin typeface="Geneva"/>
                <a:cs typeface="Geneva"/>
              </a:rPr>
              <a:t>11</a:t>
            </a:r>
            <a:r>
              <a:rPr lang="en-US" sz="1600">
                <a:solidFill>
                  <a:srgbClr val="000000"/>
                </a:solidFill>
                <a:latin typeface="Geneva"/>
                <a:cs typeface="Geneva"/>
              </a:rPr>
              <a:t> papiers</a:t>
            </a:r>
          </a:p>
          <a:p>
            <a:pPr lvl="0">
              <a:lnSpc>
                <a:spcPct val="130000"/>
              </a:lnSpc>
              <a:buSzPct val="100000"/>
            </a:pPr>
            <a:r>
              <a:rPr lang="en-US" sz="1600" b="1" dirty="0">
                <a:solidFill>
                  <a:srgbClr val="000000"/>
                </a:solidFill>
                <a:latin typeface="Geneva"/>
                <a:cs typeface="Geneva"/>
              </a:rPr>
              <a:t>5</a:t>
            </a:r>
            <a:r>
              <a:rPr lang="en-US" sz="1600" dirty="0">
                <a:solidFill>
                  <a:srgbClr val="000000"/>
                </a:solidFill>
                <a:latin typeface="Geneva"/>
                <a:cs typeface="Geneva"/>
              </a:rPr>
              <a:t> 1er auteur</a:t>
            </a:r>
          </a:p>
          <a:p>
            <a:pPr lvl="0">
              <a:lnSpc>
                <a:spcPct val="130000"/>
              </a:lnSpc>
              <a:buSzPct val="100000"/>
            </a:pPr>
            <a:r>
              <a:rPr lang="en-US" sz="1600" b="1" dirty="0">
                <a:latin typeface="Geneva"/>
                <a:cs typeface="Geneva"/>
              </a:rPr>
              <a:t>323</a:t>
            </a:r>
            <a:r>
              <a:rPr lang="en-US" sz="1600" dirty="0">
                <a:latin typeface="Geneva"/>
                <a:cs typeface="Geneva"/>
              </a:rPr>
              <a:t> citations</a:t>
            </a:r>
          </a:p>
          <a:p>
            <a:pPr lvl="0">
              <a:lnSpc>
                <a:spcPct val="130000"/>
              </a:lnSpc>
              <a:buSzPct val="100000"/>
            </a:pPr>
            <a:r>
              <a:rPr lang="en-US" sz="1600" dirty="0">
                <a:latin typeface="Geneva"/>
                <a:cs typeface="Geneva"/>
              </a:rPr>
              <a:t>h-index : </a:t>
            </a:r>
            <a:r>
              <a:rPr lang="en-US" sz="1600" b="1" dirty="0">
                <a:latin typeface="Geneva"/>
                <a:cs typeface="Geneva"/>
              </a:rPr>
              <a:t>7</a:t>
            </a:r>
          </a:p>
          <a:p>
            <a:pPr lvl="0">
              <a:lnSpc>
                <a:spcPct val="130000"/>
              </a:lnSpc>
              <a:buSzPct val="100000"/>
            </a:pPr>
            <a:r>
              <a:rPr lang="en-US" sz="1600" dirty="0">
                <a:latin typeface="Geneva"/>
                <a:cs typeface="Geneva"/>
              </a:rPr>
              <a:t>i10-index : </a:t>
            </a:r>
            <a:r>
              <a:rPr lang="en-US" sz="1600" b="1" dirty="0">
                <a:latin typeface="Geneva"/>
                <a:cs typeface="Geneva"/>
              </a:rPr>
              <a:t>5 </a:t>
            </a:r>
          </a:p>
        </p:txBody>
      </p:sp>
      <p:cxnSp>
        <p:nvCxnSpPr>
          <p:cNvPr id="20" name="Connecteur droit 19"/>
          <p:cNvCxnSpPr/>
          <p:nvPr/>
        </p:nvCxnSpPr>
        <p:spPr>
          <a:xfrm>
            <a:off x="7545925" y="694107"/>
            <a:ext cx="0" cy="1833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33047" y="4834485"/>
            <a:ext cx="9688285" cy="2144177"/>
          </a:xfrm>
          <a:prstGeom prst="rect">
            <a:avLst/>
          </a:prstGeom>
        </p:spPr>
        <p:txBody>
          <a:bodyPr wrap="square">
            <a:spAutoFit/>
          </a:bodyPr>
          <a:lstStyle/>
          <a:p>
            <a:pPr lvl="0">
              <a:lnSpc>
                <a:spcPct val="140000"/>
              </a:lnSpc>
              <a:buSzPct val="100000"/>
            </a:pPr>
            <a:endParaRPr lang="en-US" sz="1600">
              <a:solidFill>
                <a:srgbClr val="000000"/>
              </a:solidFill>
              <a:latin typeface="Geneva"/>
              <a:cs typeface="Geneva"/>
            </a:endParaRPr>
          </a:p>
          <a:p>
            <a:pPr marL="171450" lvl="0" indent="-171450">
              <a:lnSpc>
                <a:spcPct val="140000"/>
              </a:lnSpc>
              <a:buSzPct val="100000"/>
              <a:buBlip>
                <a:blip r:embed="rId3"/>
              </a:buBlip>
            </a:pPr>
            <a:r>
              <a:rPr lang="en-US" sz="1600">
                <a:solidFill>
                  <a:srgbClr val="000000"/>
                </a:solidFill>
                <a:latin typeface="Geneva"/>
                <a:cs typeface="Geneva"/>
              </a:rPr>
              <a:t> Licence</a:t>
            </a:r>
          </a:p>
          <a:p>
            <a:pPr marL="171450" lvl="0" indent="-171450">
              <a:lnSpc>
                <a:spcPct val="140000"/>
              </a:lnSpc>
              <a:buSzPct val="100000"/>
              <a:buBlip>
                <a:blip r:embed="rId3"/>
              </a:buBlip>
            </a:pPr>
            <a:r>
              <a:rPr lang="en-US" sz="1600">
                <a:solidFill>
                  <a:srgbClr val="000000"/>
                </a:solidFill>
                <a:latin typeface="Geneva"/>
                <a:cs typeface="Geneva"/>
              </a:rPr>
              <a:t> Agrégation / CAPES</a:t>
            </a:r>
          </a:p>
          <a:p>
            <a:pPr marL="171450" lvl="0" indent="-171450">
              <a:lnSpc>
                <a:spcPct val="140000"/>
              </a:lnSpc>
              <a:buSzPct val="100000"/>
              <a:buBlip>
                <a:blip r:embed="rId3"/>
              </a:buBlip>
            </a:pPr>
            <a:r>
              <a:rPr lang="en-US" sz="1600">
                <a:solidFill>
                  <a:srgbClr val="000000"/>
                </a:solidFill>
                <a:latin typeface="Geneva"/>
                <a:cs typeface="Geneva"/>
              </a:rPr>
              <a:t> Master</a:t>
            </a: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p:txBody>
      </p:sp>
      <p:sp>
        <p:nvSpPr>
          <p:cNvPr id="22" name="Rectangle 21"/>
          <p:cNvSpPr/>
          <p:nvPr/>
        </p:nvSpPr>
        <p:spPr>
          <a:xfrm>
            <a:off x="191957" y="2739576"/>
            <a:ext cx="9688285" cy="1918474"/>
          </a:xfrm>
          <a:prstGeom prst="rect">
            <a:avLst/>
          </a:prstGeom>
        </p:spPr>
        <p:txBody>
          <a:bodyPr wrap="square">
            <a:spAutoFit/>
          </a:bodyPr>
          <a:lstStyle/>
          <a:p>
            <a:pPr>
              <a:lnSpc>
                <a:spcPct val="150000"/>
              </a:lnSpc>
              <a:buSzPct val="100000"/>
            </a:pPr>
            <a:endParaRPr lang="en-US" sz="1600">
              <a:solidFill>
                <a:srgbClr val="000000"/>
              </a:solidFill>
              <a:latin typeface="Geneva"/>
              <a:cs typeface="Geneva"/>
            </a:endParaRP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court terme :</a:t>
            </a:r>
            <a:r>
              <a:rPr lang="en-US" sz="1600">
                <a:solidFill>
                  <a:srgbClr val="000000"/>
                </a:solidFill>
                <a:latin typeface="Geneva"/>
                <a:cs typeface="Geneva"/>
              </a:rPr>
              <a:t> paramétrisation du lancement du vent / du jet</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moyen terme :</a:t>
            </a:r>
            <a:r>
              <a:rPr lang="en-US" sz="1600">
                <a:solidFill>
                  <a:srgbClr val="000000"/>
                </a:solidFill>
                <a:latin typeface="Geneva"/>
                <a:cs typeface="Geneva"/>
              </a:rPr>
              <a:t> couplage magnétosphère / disque</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longe terme :</a:t>
            </a:r>
            <a:r>
              <a:rPr lang="en-US" sz="1600">
                <a:solidFill>
                  <a:srgbClr val="000000"/>
                </a:solidFill>
                <a:latin typeface="Geneva"/>
                <a:cs typeface="Geneva"/>
              </a:rPr>
              <a:t> accrétion / éjection &amp; réseau de réactions nucléaires</a:t>
            </a:r>
          </a:p>
          <a:p>
            <a:pPr lvl="0">
              <a:lnSpc>
                <a:spcPct val="150000"/>
              </a:lnSpc>
              <a:buSzPct val="100000"/>
            </a:pPr>
            <a:endParaRPr lang="en-US" sz="1600">
              <a:solidFill>
                <a:srgbClr val="000000"/>
              </a:solidFill>
              <a:latin typeface="Geneva"/>
              <a:cs typeface="Geneva"/>
            </a:endParaRPr>
          </a:p>
        </p:txBody>
      </p:sp>
      <p:sp>
        <p:nvSpPr>
          <p:cNvPr id="23" name="Rectangle 22"/>
          <p:cNvSpPr/>
          <p:nvPr/>
        </p:nvSpPr>
        <p:spPr>
          <a:xfrm>
            <a:off x="1819406" y="2608920"/>
            <a:ext cx="9688285" cy="420628"/>
          </a:xfrm>
          <a:prstGeom prst="rect">
            <a:avLst/>
          </a:prstGeom>
        </p:spPr>
        <p:txBody>
          <a:bodyPr wrap="square">
            <a:spAutoFit/>
          </a:bodyPr>
          <a:lstStyle/>
          <a:p>
            <a:pPr>
              <a:lnSpc>
                <a:spcPct val="140000"/>
              </a:lnSpc>
              <a:buSzPct val="100000"/>
            </a:pPr>
            <a:r>
              <a:rPr lang="en-US" sz="1600" b="1" dirty="0">
                <a:latin typeface="Geneva"/>
                <a:cs typeface="Geneva"/>
              </a:rPr>
              <a:t>Contreparties électromagnétiques de la coalescence d’objets compacts</a:t>
            </a:r>
            <a:endParaRPr lang="en-US" sz="1600">
              <a:solidFill>
                <a:srgbClr val="000000"/>
              </a:solidFill>
              <a:latin typeface="Geneva"/>
              <a:cs typeface="Geneva"/>
            </a:endParaRPr>
          </a:p>
        </p:txBody>
      </p:sp>
      <p:sp>
        <p:nvSpPr>
          <p:cNvPr id="24" name="Rectangle 23"/>
          <p:cNvSpPr/>
          <p:nvPr/>
        </p:nvSpPr>
        <p:spPr>
          <a:xfrm>
            <a:off x="1850008" y="712864"/>
            <a:ext cx="6919598" cy="584776"/>
          </a:xfrm>
          <a:prstGeom prst="rect">
            <a:avLst/>
          </a:prstGeom>
        </p:spPr>
        <p:txBody>
          <a:bodyPr wrap="square">
            <a:spAutoFit/>
          </a:bodyPr>
          <a:lstStyle/>
          <a:p>
            <a:pPr lvl="0">
              <a:buSzPct val="100000"/>
            </a:pPr>
            <a:r>
              <a:rPr lang="en-US" sz="1600">
                <a:solidFill>
                  <a:srgbClr val="000000"/>
                </a:solidFill>
                <a:latin typeface="Geneva"/>
                <a:cs typeface="Geneva"/>
              </a:rPr>
              <a:t>T</a:t>
            </a:r>
            <a:r>
              <a:rPr lang="en-US" sz="1600">
                <a:solidFill>
                  <a:srgbClr val="000000"/>
                </a:solidFill>
                <a:latin typeface="Geneva"/>
                <a:cs typeface="Geneva"/>
              </a:rPr>
              <a:t>hèse soutenue en </a:t>
            </a:r>
            <a:r>
              <a:rPr lang="en-US" sz="1600" b="1">
                <a:solidFill>
                  <a:srgbClr val="000000"/>
                </a:solidFill>
                <a:latin typeface="Geneva"/>
                <a:cs typeface="Geneva"/>
              </a:rPr>
              <a:t>Septembre 2016</a:t>
            </a:r>
          </a:p>
          <a:p>
            <a:pPr lvl="0">
              <a:buSzPct val="100000"/>
            </a:pPr>
            <a:endParaRPr lang="en-US" sz="1600">
              <a:solidFill>
                <a:srgbClr val="000000"/>
              </a:solidFill>
              <a:latin typeface="Geneva"/>
              <a:cs typeface="Geneva"/>
            </a:endParaRPr>
          </a:p>
        </p:txBody>
      </p:sp>
      <p:sp>
        <p:nvSpPr>
          <p:cNvPr id="25" name="Rectangle 24"/>
          <p:cNvSpPr/>
          <p:nvPr/>
        </p:nvSpPr>
        <p:spPr>
          <a:xfrm>
            <a:off x="1880610" y="4721686"/>
            <a:ext cx="6919598" cy="338554"/>
          </a:xfrm>
          <a:prstGeom prst="rect">
            <a:avLst/>
          </a:prstGeom>
        </p:spPr>
        <p:txBody>
          <a:bodyPr wrap="square">
            <a:spAutoFit/>
          </a:bodyPr>
          <a:lstStyle/>
          <a:p>
            <a:pPr lvl="0">
              <a:buSzPct val="100000"/>
            </a:pPr>
            <a:r>
              <a:rPr lang="en-US" sz="1600">
                <a:solidFill>
                  <a:srgbClr val="000000"/>
                </a:solidFill>
                <a:latin typeface="Geneva"/>
                <a:cs typeface="Geneva"/>
              </a:rPr>
              <a:t>Agrégation &amp; qualification, </a:t>
            </a:r>
            <a:r>
              <a:rPr lang="en-US" sz="1600">
                <a:solidFill>
                  <a:srgbClr val="000000"/>
                </a:solidFill>
                <a:latin typeface="Geneva"/>
                <a:cs typeface="Geneva"/>
              </a:rPr>
              <a:t>~</a:t>
            </a:r>
            <a:r>
              <a:rPr lang="en-US" sz="1600">
                <a:solidFill>
                  <a:srgbClr val="000000"/>
                </a:solidFill>
                <a:latin typeface="Geneva"/>
                <a:cs typeface="Geneva"/>
              </a:rPr>
              <a:t>300h de cours depuis 6 ans</a:t>
            </a:r>
            <a:endParaRPr lang="en-US" sz="1600">
              <a:solidFill>
                <a:srgbClr val="000000"/>
              </a:solidFill>
              <a:latin typeface="Geneva"/>
              <a:cs typeface="Geneva"/>
            </a:endParaRPr>
          </a:p>
        </p:txBody>
      </p:sp>
      <p:sp>
        <p:nvSpPr>
          <p:cNvPr id="26" name="Rectangle 25"/>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17 / 17</a:t>
            </a:r>
            <a:endParaRPr lang="en-US" sz="1200">
              <a:solidFill>
                <a:srgbClr val="000000"/>
              </a:solidFill>
              <a:latin typeface="Geneva"/>
              <a:cs typeface="Geneva"/>
            </a:endParaRPr>
          </a:p>
        </p:txBody>
      </p:sp>
    </p:spTree>
    <p:extLst>
      <p:ext uri="{BB962C8B-B14F-4D97-AF65-F5344CB8AC3E}">
        <p14:creationId xmlns:p14="http://schemas.microsoft.com/office/powerpoint/2010/main" val="120670449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24866099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57954157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grpSp>
        <p:nvGrpSpPr>
          <p:cNvPr id="3" name="Grouper 2"/>
          <p:cNvGrpSpPr/>
          <p:nvPr/>
        </p:nvGrpSpPr>
        <p:grpSpPr>
          <a:xfrm>
            <a:off x="4213833" y="4641855"/>
            <a:ext cx="8224371" cy="1946092"/>
            <a:chOff x="4494147" y="3042215"/>
            <a:chExt cx="8224371" cy="1946092"/>
          </a:xfrm>
        </p:grpSpPr>
        <p:sp>
          <p:nvSpPr>
            <p:cNvPr id="15" name="Rectangle à coins arrondis 14"/>
            <p:cNvSpPr/>
            <p:nvPr/>
          </p:nvSpPr>
          <p:spPr>
            <a:xfrm>
              <a:off x="4494147" y="3042215"/>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574638"/>
              <a:ext cx="8224371" cy="900759"/>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4646226" y="4358391"/>
              <a:ext cx="4778087"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ont été surestimés d’un facteur ~10</a:t>
              </a:r>
            </a:p>
          </p:txBody>
        </p:sp>
      </p:grpSp>
      <p:sp>
        <p:nvSpPr>
          <p:cNvPr id="17" name="Rectangle à coins arrondis 16"/>
          <p:cNvSpPr/>
          <p:nvPr/>
        </p:nvSpPr>
        <p:spPr>
          <a:xfrm>
            <a:off x="6595235" y="671438"/>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pic>
        <p:nvPicPr>
          <p:cNvPr id="5" name="Image 4" descr="logo_athen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0741" y="656523"/>
            <a:ext cx="2156766" cy="522283"/>
          </a:xfrm>
          <a:prstGeom prst="rect">
            <a:avLst/>
          </a:prstGeom>
        </p:spPr>
      </p:pic>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
        <p:nvSpPr>
          <p:cNvPr id="18" name="Rectangle 17"/>
          <p:cNvSpPr/>
          <p:nvPr/>
        </p:nvSpPr>
        <p:spPr>
          <a:xfrm>
            <a:off x="339503" y="2880108"/>
            <a:ext cx="6075389" cy="369332"/>
          </a:xfrm>
          <a:prstGeom prst="rect">
            <a:avLst/>
          </a:prstGeom>
        </p:spPr>
        <p:txBody>
          <a:bodyPr wrap="square">
            <a:spAutoFit/>
          </a:bodyPr>
          <a:lstStyle/>
          <a:p>
            <a:pPr lvl="0">
              <a:buSzPct val="100000"/>
            </a:pPr>
            <a:endParaRPr lang="en-US">
              <a:solidFill>
                <a:srgbClr val="000000"/>
              </a:solidFill>
              <a:latin typeface="Geneva"/>
              <a:cs typeface="Geneva"/>
            </a:endParaRPr>
          </a:p>
        </p:txBody>
      </p:sp>
      <p:grpSp>
        <p:nvGrpSpPr>
          <p:cNvPr id="20" name="Grouper 19"/>
          <p:cNvGrpSpPr/>
          <p:nvPr/>
        </p:nvGrpSpPr>
        <p:grpSpPr>
          <a:xfrm>
            <a:off x="378525" y="2490337"/>
            <a:ext cx="3315850" cy="830819"/>
            <a:chOff x="250610" y="2367992"/>
            <a:chExt cx="3315850" cy="830819"/>
          </a:xfrm>
        </p:grpSpPr>
        <p:grpSp>
          <p:nvGrpSpPr>
            <p:cNvPr id="21" name="Grouper 20"/>
            <p:cNvGrpSpPr/>
            <p:nvPr/>
          </p:nvGrpSpPr>
          <p:grpSpPr>
            <a:xfrm>
              <a:off x="427371" y="2577616"/>
              <a:ext cx="3139089" cy="400110"/>
              <a:chOff x="0" y="2548281"/>
              <a:chExt cx="3139089" cy="400110"/>
            </a:xfrm>
          </p:grpSpPr>
          <p:sp>
            <p:nvSpPr>
              <p:cNvPr id="23" name="Rectangle 22"/>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4" name="Rectangle 23"/>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2" name="Ellipse 21"/>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606076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neutrons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3"/>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neutrons</a:t>
            </a:r>
          </a:p>
          <a:p>
            <a:pPr marL="171450" lvl="0" indent="-171450">
              <a:buSzPct val="100000"/>
              <a:buBlip>
                <a:blip r:embed="rId3"/>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capture de neutrons</a:t>
              </a:r>
            </a:p>
            <a:p>
              <a:pPr marL="628650" lvl="1" indent="-171450">
                <a:buSzPct val="100000"/>
                <a:buBlip>
                  <a:blip r:embed="rId3"/>
                </a:buBlip>
              </a:pPr>
              <a:r>
                <a:rPr lang="en-US" sz="1600" dirty="0" smtClean="0">
                  <a:solidFill>
                    <a:srgbClr val="000000"/>
                  </a:solidFill>
                  <a:latin typeface="Geneva"/>
                  <a:cs typeface="Geneva"/>
                </a:rPr>
                <a:t> retombées d’accrétion</a:t>
              </a:r>
            </a:p>
            <a:p>
              <a:pPr marL="628650" lvl="1" indent="-171450">
                <a:buSzPct val="100000"/>
                <a:buBlip>
                  <a:blip r:embed="rId3"/>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800000"/>
                </a:solidFill>
                <a:latin typeface="Geneva"/>
                <a:cs typeface="Geneva"/>
              </a:rPr>
              <a:t> jet relativiste</a:t>
            </a:r>
          </a:p>
          <a:p>
            <a:pPr marL="628650" lvl="1" indent="-171450">
              <a:buSzPct val="100000"/>
              <a:buBlip>
                <a:blip r:embed="rId3"/>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4">
            <a:extLst>
              <a:ext uri="{28A0092B-C50C-407E-A947-70E740481C1C}">
                <a14:useLocalDpi xmlns:a14="http://schemas.microsoft.com/office/drawing/2010/main" val="0"/>
              </a:ext>
            </a:extLst>
          </a:blip>
          <a:srcRect l="8376" r="13036" b="8670"/>
          <a:stretch/>
        </p:blipFill>
        <p:spPr>
          <a:xfrm>
            <a:off x="4122481" y="697389"/>
            <a:ext cx="4078928" cy="2249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Tree>
    <p:extLst>
      <p:ext uri="{BB962C8B-B14F-4D97-AF65-F5344CB8AC3E}">
        <p14:creationId xmlns:p14="http://schemas.microsoft.com/office/powerpoint/2010/main" val="7743643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5"/>
              </a:buBlip>
            </a:pPr>
            <a:r>
              <a:rPr lang="en-US" sz="1600" b="1">
                <a:solidFill>
                  <a:srgbClr val="000000"/>
                </a:solidFill>
                <a:latin typeface="Geneva"/>
                <a:cs typeface="Geneva"/>
              </a:rPr>
              <a:t> équation d’état</a:t>
            </a:r>
          </a:p>
          <a:p>
            <a:pPr marL="171450" lvl="0" indent="-171450">
              <a:buSzPct val="100000"/>
              <a:buBlip>
                <a:blip r:embed="rId5"/>
              </a:buBlip>
            </a:pPr>
            <a:r>
              <a:rPr lang="en-US" sz="1600">
                <a:solidFill>
                  <a:srgbClr val="000000"/>
                </a:solidFill>
                <a:latin typeface="Geneva"/>
                <a:cs typeface="Geneva"/>
              </a:rPr>
              <a:t> champ magnétique</a:t>
            </a:r>
          </a:p>
          <a:p>
            <a:pPr marL="171450" lvl="0" indent="-171450">
              <a:buSzPct val="100000"/>
              <a:buBlip>
                <a:blip r:embed="rId5"/>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5"/>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pic>
        <p:nvPicPr>
          <p:cNvPr id="5" name="Image 4" descr="NS.jpg"/>
          <p:cNvPicPr>
            <a:picLocks noChangeAspect="1"/>
          </p:cNvPicPr>
          <p:nvPr/>
        </p:nvPicPr>
        <p:blipFill rotWithShape="1">
          <a:blip r:embed="rId6">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5"/>
                </a:buBlip>
              </a:pPr>
              <a:r>
                <a:rPr lang="en-US" sz="1600">
                  <a:solidFill>
                    <a:srgbClr val="000000"/>
                  </a:solidFill>
                  <a:latin typeface="Geneva"/>
                  <a:cs typeface="Geneva"/>
                </a:rPr>
                <a:t> vents</a:t>
              </a:r>
            </a:p>
            <a:p>
              <a:pPr marL="171450" lvl="0" indent="-171450">
                <a:buSzPct val="100000"/>
                <a:buBlip>
                  <a:blip r:embed="rId5"/>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533369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pic>
        <p:nvPicPr>
          <p:cNvPr id="5" name="Image 4" descr="NS.jpg"/>
          <p:cNvPicPr>
            <a:picLocks noChangeAspect="1"/>
          </p:cNvPicPr>
          <p:nvPr/>
        </p:nvPicPr>
        <p:blipFill rotWithShape="1">
          <a:blip r:embed="rId7">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533369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b="1">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2453606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10730977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272741319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63394</TotalTime>
  <Words>4732</Words>
  <Application>Microsoft Macintosh PowerPoint</Application>
  <PresentationFormat>Présentation à l'écran (4:3)</PresentationFormat>
  <Paragraphs>903</Paragraphs>
  <Slides>39</Slides>
  <Notes>39</Notes>
  <HiddenSlides>0</HiddenSlides>
  <MMClips>0</MMClips>
  <ScaleCrop>false</ScaleCrop>
  <HeadingPairs>
    <vt:vector size="4" baseType="variant">
      <vt:variant>
        <vt:lpstr>Thème</vt:lpstr>
      </vt:variant>
      <vt:variant>
        <vt:i4>1</vt:i4>
      </vt:variant>
      <vt:variant>
        <vt:lpstr>Titres des diapositives</vt:lpstr>
      </vt:variant>
      <vt:variant>
        <vt:i4>39</vt:i4>
      </vt:variant>
    </vt:vector>
  </HeadingPairs>
  <TitlesOfParts>
    <vt:vector size="40"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1878</cp:revision>
  <cp:lastPrinted>2018-07-11T03:19:35Z</cp:lastPrinted>
  <dcterms:created xsi:type="dcterms:W3CDTF">2015-05-11T17:36:50Z</dcterms:created>
  <dcterms:modified xsi:type="dcterms:W3CDTF">2019-04-10T14:29:30Z</dcterms:modified>
</cp:coreProperties>
</file>